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12192000"/>
  <p:embeddedFontLst>
    <p:embeddedFont>
      <p:font typeface="MiSans" panose="020B0604020202020204" charset="-122"/>
      <p:regular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9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390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636" y="0"/>
            <a:ext cx="12282171" cy="6858000"/>
          </a:xfrm>
          <a:prstGeom prst="rect">
            <a:avLst/>
          </a:prstGeom>
          <a:solidFill>
            <a:srgbClr val="F8F0E5"/>
          </a:solidFill>
          <a:ln/>
        </p:spPr>
      </p:sp>
      <p:sp>
        <p:nvSpPr>
          <p:cNvPr id="3" name="Text 1"/>
          <p:cNvSpPr/>
          <p:nvPr/>
        </p:nvSpPr>
        <p:spPr>
          <a:xfrm>
            <a:off x="-636" y="0"/>
            <a:ext cx="12282171" cy="6858000"/>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0-d2nf7lh8bjvh7rlj0700.png"/>
          <p:cNvPicPr>
            <a:picLocks noChangeAspect="1"/>
          </p:cNvPicPr>
          <p:nvPr/>
        </p:nvPicPr>
        <p:blipFill>
          <a:blip r:embed="rId3"/>
          <a:srcRect t="3" b="3"/>
          <a:stretch/>
        </p:blipFill>
        <p:spPr>
          <a:xfrm flipH="1">
            <a:off x="2461263" y="1731648"/>
            <a:ext cx="11127105" cy="6236335"/>
          </a:xfrm>
          <a:prstGeom prst="rect">
            <a:avLst/>
          </a:prstGeom>
        </p:spPr>
      </p:pic>
      <p:sp>
        <p:nvSpPr>
          <p:cNvPr id="5" name="Text 2"/>
          <p:cNvSpPr/>
          <p:nvPr/>
        </p:nvSpPr>
        <p:spPr>
          <a:xfrm>
            <a:off x="400685" y="776606"/>
            <a:ext cx="10744835" cy="2182495"/>
          </a:xfrm>
          <a:prstGeom prst="rect">
            <a:avLst/>
          </a:prstGeom>
          <a:noFill/>
          <a:ln/>
        </p:spPr>
        <p:txBody>
          <a:bodyPr wrap="square" lIns="91440" tIns="45720" rIns="91440" bIns="45720" rtlCol="0" anchor="t"/>
          <a:lstStyle/>
          <a:p>
            <a:pPr>
              <a:lnSpc>
                <a:spcPct val="130000"/>
              </a:lnSpc>
            </a:pPr>
            <a:r>
              <a:rPr lang="en-US" sz="6000" b="1" dirty="0">
                <a:solidFill>
                  <a:srgbClr val="000000"/>
                </a:solidFill>
                <a:latin typeface="MiSans" pitchFamily="34" charset="0"/>
                <a:ea typeface="MiSans" pitchFamily="34" charset="-122"/>
                <a:cs typeface="MiSans" pitchFamily="34" charset="-120"/>
              </a:rPr>
              <a:t>Celery on K8s: Python Workers</a:t>
            </a:r>
            <a:endParaRPr lang="en-US" sz="1600" dirty="0"/>
          </a:p>
        </p:txBody>
      </p:sp>
      <p:sp>
        <p:nvSpPr>
          <p:cNvPr id="6" name="Text 3"/>
          <p:cNvSpPr/>
          <p:nvPr/>
        </p:nvSpPr>
        <p:spPr>
          <a:xfrm>
            <a:off x="400686" y="5023486"/>
            <a:ext cx="3283292" cy="461665"/>
          </a:xfrm>
          <a:prstGeom prst="rect">
            <a:avLst/>
          </a:prstGeom>
          <a:noFill/>
          <a:ln/>
        </p:spPr>
        <p:txBody>
          <a:bodyPr wrap="square" lIns="91440" tIns="45720" rIns="91440" bIns="45720" rtlCol="0" anchor="t">
            <a:spAutoFit/>
          </a:bodyPr>
          <a:lstStyle/>
          <a:p>
            <a:r>
              <a:rPr lang="en-US" sz="2400" dirty="0">
                <a:solidFill>
                  <a:srgbClr val="000000"/>
                </a:solidFill>
                <a:latin typeface="MiSans" pitchFamily="34" charset="0"/>
                <a:ea typeface="MiSans" pitchFamily="34" charset="-122"/>
                <a:cs typeface="MiSans" pitchFamily="34" charset="-120"/>
              </a:rPr>
              <a:t>Dr. A. Taghinezhad</a:t>
            </a:r>
          </a:p>
        </p:txBody>
      </p:sp>
      <p:sp>
        <p:nvSpPr>
          <p:cNvPr id="7" name="Text 4"/>
          <p:cNvSpPr/>
          <p:nvPr/>
        </p:nvSpPr>
        <p:spPr>
          <a:xfrm>
            <a:off x="400686" y="5487671"/>
            <a:ext cx="3618865" cy="461665"/>
          </a:xfrm>
          <a:prstGeom prst="rect">
            <a:avLst/>
          </a:prstGeom>
          <a:noFill/>
          <a:ln/>
        </p:spPr>
        <p:txBody>
          <a:bodyPr wrap="square" lIns="91440" tIns="45720" rIns="91440" bIns="45720" rtlCol="0" anchor="t">
            <a:spAutoFit/>
          </a:bodyPr>
          <a:lstStyle/>
          <a:p>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1EDE4"/>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6" y="1431291"/>
            <a:ext cx="8020685" cy="4495800"/>
          </a:xfrm>
          <a:prstGeom prst="rect">
            <a:avLst/>
          </a:prstGeom>
        </p:spPr>
      </p:pic>
      <p:sp>
        <p:nvSpPr>
          <p:cNvPr id="5" name="Text 2"/>
          <p:cNvSpPr/>
          <p:nvPr/>
        </p:nvSpPr>
        <p:spPr>
          <a:xfrm>
            <a:off x="4097976" y="883286"/>
            <a:ext cx="6527165" cy="4808220"/>
          </a:xfrm>
          <a:prstGeom prst="rect">
            <a:avLst/>
          </a:prstGeom>
          <a:noFill/>
          <a:ln/>
        </p:spPr>
        <p:txBody>
          <a:bodyPr wrap="square" lIns="91440" tIns="45720" rIns="91440" bIns="45720" rtlCol="0" anchor="t"/>
          <a:lstStyle/>
          <a:p>
            <a:pPr algn="ctr"/>
            <a:r>
              <a:rPr lang="en-US" sz="29999"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6" name="Text 3"/>
          <p:cNvSpPr/>
          <p:nvPr/>
        </p:nvSpPr>
        <p:spPr>
          <a:xfrm>
            <a:off x="4411030" y="2993393"/>
            <a:ext cx="5901691"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Containerizing Celery</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2" y="4749803"/>
            <a:ext cx="1024891"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7" y="991874"/>
            <a:ext cx="1428115" cy="12160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13665"/>
            <a:ext cx="12672695" cy="7056755"/>
          </a:xfrm>
          <a:prstGeom prst="rect">
            <a:avLst/>
          </a:prstGeom>
          <a:solidFill>
            <a:srgbClr val="F6EADE"/>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2-d2nf7m18bjvh7rlj079g.jpeg"/>
          <p:cNvPicPr>
            <a:picLocks noChangeAspect="1"/>
          </p:cNvPicPr>
          <p:nvPr/>
        </p:nvPicPr>
        <p:blipFill>
          <a:blip r:embed="rId3"/>
          <a:stretch>
            <a:fillRect/>
          </a:stretch>
        </p:blipFill>
        <p:spPr>
          <a:xfrm flipH="1">
            <a:off x="4848227" y="1322707"/>
            <a:ext cx="9642475" cy="5403851"/>
          </a:xfrm>
          <a:prstGeom prst="rect">
            <a:avLst/>
          </a:prstGeom>
        </p:spPr>
      </p:pic>
      <p:sp>
        <p:nvSpPr>
          <p:cNvPr id="5" name="Text 2"/>
          <p:cNvSpPr/>
          <p:nvPr/>
        </p:nvSpPr>
        <p:spPr>
          <a:xfrm>
            <a:off x="560705" y="1498086"/>
            <a:ext cx="4064000" cy="369332"/>
          </a:xfrm>
          <a:prstGeom prst="rect">
            <a:avLst/>
          </a:prstGeom>
          <a:noFill/>
          <a:ln/>
        </p:spPr>
        <p:txBody>
          <a:bodyPr wrap="square" lIns="91440" tIns="45720" rIns="91440" bIns="45720" rtlCol="0" anchor="ctr">
            <a:spAutoFit/>
          </a:bodyPr>
          <a:lstStyle/>
          <a:p>
            <a:r>
              <a:rPr lang="en-US" b="1" dirty="0">
                <a:solidFill>
                  <a:srgbClr val="000000"/>
                </a:solidFill>
                <a:latin typeface="MiSans" pitchFamily="34" charset="0"/>
                <a:ea typeface="MiSans" pitchFamily="34" charset="-122"/>
                <a:cs typeface="MiSans" pitchFamily="34" charset="-120"/>
              </a:rPr>
              <a:t>Base Image Selection</a:t>
            </a:r>
            <a:endParaRPr lang="en-US" sz="1600" dirty="0"/>
          </a:p>
        </p:txBody>
      </p:sp>
      <p:sp>
        <p:nvSpPr>
          <p:cNvPr id="6" name="Text 3"/>
          <p:cNvSpPr/>
          <p:nvPr/>
        </p:nvSpPr>
        <p:spPr>
          <a:xfrm>
            <a:off x="560705" y="1866901"/>
            <a:ext cx="5893435" cy="629531"/>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Start with a slim Python image to minimize the container size. This reduces the attack surface and speeds up deployment times.</a:t>
            </a:r>
            <a:endParaRPr lang="en-US" sz="1600" dirty="0"/>
          </a:p>
        </p:txBody>
      </p:sp>
      <p:sp>
        <p:nvSpPr>
          <p:cNvPr id="7" name="Text 4"/>
          <p:cNvSpPr/>
          <p:nvPr/>
        </p:nvSpPr>
        <p:spPr>
          <a:xfrm>
            <a:off x="560705" y="3201155"/>
            <a:ext cx="4064000" cy="369332"/>
          </a:xfrm>
          <a:prstGeom prst="rect">
            <a:avLst/>
          </a:prstGeom>
          <a:noFill/>
          <a:ln/>
        </p:spPr>
        <p:txBody>
          <a:bodyPr wrap="square" lIns="91440" tIns="45720" rIns="91440" bIns="45720" rtlCol="0" anchor="ctr">
            <a:spAutoFit/>
          </a:bodyPr>
          <a:lstStyle/>
          <a:p>
            <a:r>
              <a:rPr lang="en-US" b="1" dirty="0">
                <a:solidFill>
                  <a:srgbClr val="000000"/>
                </a:solidFill>
                <a:latin typeface="MiSans" pitchFamily="34" charset="0"/>
                <a:ea typeface="MiSans" pitchFamily="34" charset="-122"/>
                <a:cs typeface="MiSans" pitchFamily="34" charset="-120"/>
              </a:rPr>
              <a:t>System Libraries</a:t>
            </a:r>
            <a:endParaRPr lang="en-US" sz="1600" dirty="0"/>
          </a:p>
        </p:txBody>
      </p:sp>
      <p:sp>
        <p:nvSpPr>
          <p:cNvPr id="8" name="Text 5"/>
          <p:cNvSpPr/>
          <p:nvPr/>
        </p:nvSpPr>
        <p:spPr>
          <a:xfrm>
            <a:off x="560705" y="3569971"/>
            <a:ext cx="5893435"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Install necessary system libraries required by dependencies like pandas or cryptography. This ensures that the application runs smoothly without missing dependencies.</a:t>
            </a:r>
            <a:endParaRPr lang="en-US" sz="1600" dirty="0"/>
          </a:p>
        </p:txBody>
      </p:sp>
      <p:sp>
        <p:nvSpPr>
          <p:cNvPr id="9" name="Text 6"/>
          <p:cNvSpPr/>
          <p:nvPr/>
        </p:nvSpPr>
        <p:spPr>
          <a:xfrm>
            <a:off x="560705" y="4904226"/>
            <a:ext cx="4064000" cy="369332"/>
          </a:xfrm>
          <a:prstGeom prst="rect">
            <a:avLst/>
          </a:prstGeom>
          <a:noFill/>
          <a:ln/>
        </p:spPr>
        <p:txBody>
          <a:bodyPr wrap="square" lIns="91440" tIns="45720" rIns="91440" bIns="45720" rtlCol="0" anchor="ctr">
            <a:spAutoFit/>
          </a:bodyPr>
          <a:lstStyle/>
          <a:p>
            <a:r>
              <a:rPr lang="en-US" b="1" dirty="0">
                <a:solidFill>
                  <a:srgbClr val="000000"/>
                </a:solidFill>
                <a:latin typeface="MiSans" pitchFamily="34" charset="0"/>
                <a:ea typeface="MiSans" pitchFamily="34" charset="-122"/>
                <a:cs typeface="MiSans" pitchFamily="34" charset="-120"/>
              </a:rPr>
              <a:t>Non-Root User</a:t>
            </a:r>
            <a:endParaRPr lang="en-US" sz="1600" dirty="0"/>
          </a:p>
        </p:txBody>
      </p:sp>
      <p:sp>
        <p:nvSpPr>
          <p:cNvPr id="10" name="Text 7"/>
          <p:cNvSpPr/>
          <p:nvPr/>
        </p:nvSpPr>
        <p:spPr>
          <a:xfrm>
            <a:off x="560705" y="5273041"/>
            <a:ext cx="5893435"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a non-root user to run the application, enhancing security. Additionally, use dumb-init for proper signal handling and process management.</a:t>
            </a:r>
            <a:endParaRPr lang="en-US" sz="1600" dirty="0"/>
          </a:p>
        </p:txBody>
      </p:sp>
      <p:sp>
        <p:nvSpPr>
          <p:cNvPr id="11" name="Text 8"/>
          <p:cNvSpPr/>
          <p:nvPr/>
        </p:nvSpPr>
        <p:spPr>
          <a:xfrm>
            <a:off x="1061719" y="466726"/>
            <a:ext cx="7196455" cy="584775"/>
          </a:xfrm>
          <a:prstGeom prst="rect">
            <a:avLst/>
          </a:prstGeom>
          <a:noFill/>
          <a:ln/>
        </p:spPr>
        <p:txBody>
          <a:bodyPr wrap="square" lIns="91440" tIns="45720" rIns="91440" bIns="45720" rtlCol="0" anchor="t">
            <a:spAutoFit/>
          </a:bodyPr>
          <a:lstStyle/>
          <a:p>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Minimal Dockerfile for Workers</a:t>
            </a:r>
            <a:endParaRPr lang="en-US" sz="1600" dirty="0"/>
          </a:p>
        </p:txBody>
      </p:sp>
      <p:sp>
        <p:nvSpPr>
          <p:cNvPr id="12" name="Shape 9"/>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3" name="Text 10"/>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4" name="Shape 11"/>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5" name="Text 12"/>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3EFEC"/>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0-d2nf7lh8bjvh7rlj071g.png"/>
          <p:cNvPicPr>
            <a:picLocks noChangeAspect="1"/>
          </p:cNvPicPr>
          <p:nvPr/>
        </p:nvPicPr>
        <p:blipFill>
          <a:blip r:embed="rId3"/>
          <a:srcRect t="2" b="2"/>
          <a:stretch/>
        </p:blipFill>
        <p:spPr>
          <a:xfrm>
            <a:off x="-943609" y="-831213"/>
            <a:ext cx="15153005" cy="8491855"/>
          </a:xfrm>
          <a:prstGeom prst="rect">
            <a:avLst/>
          </a:prstGeom>
        </p:spPr>
      </p:pic>
      <p:sp>
        <p:nvSpPr>
          <p:cNvPr id="5" name="Text 2"/>
          <p:cNvSpPr/>
          <p:nvPr/>
        </p:nvSpPr>
        <p:spPr>
          <a:xfrm>
            <a:off x="1148715" y="1468091"/>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Entrypoint and Health Checks</a:t>
            </a:r>
            <a:endParaRPr lang="en-US" sz="1600" dirty="0"/>
          </a:p>
        </p:txBody>
      </p:sp>
      <p:sp>
        <p:nvSpPr>
          <p:cNvPr id="6" name="Text 3"/>
          <p:cNvSpPr/>
          <p:nvPr/>
        </p:nvSpPr>
        <p:spPr>
          <a:xfrm>
            <a:off x="1148716" y="1867537"/>
            <a:ext cx="10603231" cy="706219"/>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Create an entrypoint script that waits for broker migrations before starting the Celery worker. Implement liveness and readiness probes to ensure Kubernetes can manage the worker lifecycle effectively.</a:t>
            </a:r>
            <a:endParaRPr lang="en-US" sz="1600" dirty="0"/>
          </a:p>
        </p:txBody>
      </p:sp>
      <p:sp>
        <p:nvSpPr>
          <p:cNvPr id="7" name="Text 4"/>
          <p:cNvSpPr/>
          <p:nvPr/>
        </p:nvSpPr>
        <p:spPr>
          <a:xfrm>
            <a:off x="1061719" y="466726"/>
            <a:ext cx="8510905" cy="584775"/>
          </a:xfrm>
          <a:prstGeom prst="rect">
            <a:avLst/>
          </a:prstGeom>
          <a:noFill/>
          <a:ln/>
        </p:spPr>
        <p:txBody>
          <a:bodyPr wrap="square" lIns="91440" tIns="45720" rIns="91440" bIns="45720" rtlCol="0" anchor="t">
            <a:spAutoFit/>
          </a:bodyPr>
          <a:lstStyle/>
          <a:p>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Entrypoint Scripts &amp; Health Checks</a:t>
            </a:r>
            <a:endParaRPr lang="en-US" sz="1600" dirty="0"/>
          </a:p>
        </p:txBody>
      </p:sp>
      <p:sp>
        <p:nvSpPr>
          <p:cNvPr id="8" name="Shape 5"/>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9" name="Text 6"/>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0" name="Shape 7"/>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1" name="Text 8"/>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1EDE4"/>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6" y="1431291"/>
            <a:ext cx="8020685" cy="4495800"/>
          </a:xfrm>
          <a:prstGeom prst="rect">
            <a:avLst/>
          </a:prstGeom>
        </p:spPr>
      </p:pic>
      <p:sp>
        <p:nvSpPr>
          <p:cNvPr id="5" name="Text 2"/>
          <p:cNvSpPr/>
          <p:nvPr/>
        </p:nvSpPr>
        <p:spPr>
          <a:xfrm>
            <a:off x="4097976" y="883286"/>
            <a:ext cx="6527165" cy="4808220"/>
          </a:xfrm>
          <a:prstGeom prst="rect">
            <a:avLst/>
          </a:prstGeom>
          <a:noFill/>
          <a:ln/>
        </p:spPr>
        <p:txBody>
          <a:bodyPr wrap="square" lIns="91440" tIns="45720" rIns="91440" bIns="45720" rtlCol="0" anchor="t"/>
          <a:lstStyle/>
          <a:p>
            <a:pPr algn="ctr"/>
            <a:r>
              <a:rPr lang="en-US" sz="29999"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6" name="Text 3"/>
          <p:cNvSpPr/>
          <p:nvPr/>
        </p:nvSpPr>
        <p:spPr>
          <a:xfrm>
            <a:off x="4411030" y="2993393"/>
            <a:ext cx="5901691"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Kubernetes Deployment</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2" y="4749803"/>
            <a:ext cx="1024891"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7" y="991874"/>
            <a:ext cx="1428115" cy="1216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3EDE2"/>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sp>
        <p:nvSpPr>
          <p:cNvPr id="4" name="Shape 2"/>
          <p:cNvSpPr/>
          <p:nvPr/>
        </p:nvSpPr>
        <p:spPr>
          <a:xfrm>
            <a:off x="696597" y="2381251"/>
            <a:ext cx="5102225" cy="2997200"/>
          </a:xfrm>
          <a:prstGeom prst="roundRect">
            <a:avLst>
              <a:gd name="adj" fmla="val 4315"/>
            </a:avLst>
          </a:prstGeom>
          <a:solidFill>
            <a:srgbClr val="C4AC83">
              <a:alpha val="9020"/>
            </a:srgbClr>
          </a:solidFill>
          <a:ln/>
        </p:spPr>
      </p:sp>
      <p:sp>
        <p:nvSpPr>
          <p:cNvPr id="5" name="Text 3"/>
          <p:cNvSpPr/>
          <p:nvPr/>
        </p:nvSpPr>
        <p:spPr>
          <a:xfrm>
            <a:off x="696597" y="2381251"/>
            <a:ext cx="5102225" cy="2997200"/>
          </a:xfrm>
          <a:prstGeom prst="rect">
            <a:avLst/>
          </a:prstGeom>
          <a:noFill/>
          <a:ln/>
        </p:spPr>
        <p:txBody>
          <a:bodyPr wrap="square" lIns="41148" tIns="82296" rIns="82296" bIns="41148" rtlCol="0" anchor="ctr"/>
          <a:lstStyle/>
          <a:p>
            <a:endParaRPr lang="en-US" sz="1600" dirty="0"/>
          </a:p>
        </p:txBody>
      </p:sp>
      <p:pic>
        <p:nvPicPr>
          <p:cNvPr id="6" name="Image 0" descr="https://kimi-img.moonshot.cn/pub/slides/slides_tmpl/image/25-08-27-20:02:32-d2nf7m18bjvh7rlj0770.png"/>
          <p:cNvPicPr>
            <a:picLocks noChangeAspect="1"/>
          </p:cNvPicPr>
          <p:nvPr/>
        </p:nvPicPr>
        <p:blipFill>
          <a:blip r:embed="rId3"/>
          <a:srcRect t="4" b="4"/>
          <a:stretch/>
        </p:blipFill>
        <p:spPr>
          <a:xfrm>
            <a:off x="5099688" y="4"/>
            <a:ext cx="7211695" cy="4041775"/>
          </a:xfrm>
          <a:prstGeom prst="rect">
            <a:avLst/>
          </a:prstGeom>
        </p:spPr>
      </p:pic>
      <p:sp>
        <p:nvSpPr>
          <p:cNvPr id="7" name="Text 4"/>
          <p:cNvSpPr/>
          <p:nvPr/>
        </p:nvSpPr>
        <p:spPr>
          <a:xfrm>
            <a:off x="6223000" y="4298285"/>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Jobs and CronJobs</a:t>
            </a:r>
            <a:endParaRPr lang="en-US" sz="1600" dirty="0"/>
          </a:p>
        </p:txBody>
      </p:sp>
      <p:sp>
        <p:nvSpPr>
          <p:cNvPr id="8" name="Text 5"/>
          <p:cNvSpPr/>
          <p:nvPr/>
        </p:nvSpPr>
        <p:spPr>
          <a:xfrm>
            <a:off x="6223004" y="4697730"/>
            <a:ext cx="5489575" cy="1346394"/>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For one-off tasks, use Jobs. For scheduled tasks, use CronJobs. These workload types provide flexibility in managing different types of tasks in a Kubernetes environment.</a:t>
            </a:r>
            <a:endParaRPr lang="en-US" sz="1600" dirty="0"/>
          </a:p>
        </p:txBody>
      </p:sp>
      <p:pic>
        <p:nvPicPr>
          <p:cNvPr id="9" name="Image 1" descr="https://kimi-img.moonshot.cn/pub/slides/slides_tmpl/image/25-08-27-20:02:31-d2nf7lp8bjvh7rlj075g.png"/>
          <p:cNvPicPr>
            <a:picLocks noChangeAspect="1"/>
          </p:cNvPicPr>
          <p:nvPr/>
        </p:nvPicPr>
        <p:blipFill>
          <a:blip r:embed="rId4"/>
          <a:srcRect l="5" r="5"/>
          <a:stretch/>
        </p:blipFill>
        <p:spPr>
          <a:xfrm>
            <a:off x="-314960" y="-186055"/>
            <a:ext cx="4848225" cy="6858000"/>
          </a:xfrm>
          <a:prstGeom prst="rect">
            <a:avLst/>
          </a:prstGeom>
        </p:spPr>
      </p:pic>
      <p:sp>
        <p:nvSpPr>
          <p:cNvPr id="10" name="Text 6"/>
          <p:cNvSpPr/>
          <p:nvPr/>
        </p:nvSpPr>
        <p:spPr>
          <a:xfrm>
            <a:off x="360045" y="1989209"/>
            <a:ext cx="4064000" cy="707886"/>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Deployment for Long-Running Workers</a:t>
            </a:r>
            <a:endParaRPr lang="en-US" sz="1600" dirty="0"/>
          </a:p>
        </p:txBody>
      </p:sp>
      <p:sp>
        <p:nvSpPr>
          <p:cNvPr id="11" name="Text 7"/>
          <p:cNvSpPr/>
          <p:nvPr/>
        </p:nvSpPr>
        <p:spPr>
          <a:xfrm>
            <a:off x="1061721" y="3019426"/>
            <a:ext cx="4198620" cy="1346394"/>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Use Kubernetes Deployments for long-running Celery workers. This allows for horizontal scaling and self-healing capabilities, ensuring high availability.</a:t>
            </a:r>
            <a:endParaRPr lang="en-US" sz="1600" dirty="0"/>
          </a:p>
        </p:txBody>
      </p:sp>
      <p:sp>
        <p:nvSpPr>
          <p:cNvPr id="12" name="Text 8"/>
          <p:cNvSpPr/>
          <p:nvPr/>
        </p:nvSpPr>
        <p:spPr>
          <a:xfrm>
            <a:off x="1061720" y="466726"/>
            <a:ext cx="5913120" cy="1077218"/>
          </a:xfrm>
          <a:prstGeom prst="rect">
            <a:avLst/>
          </a:prstGeom>
          <a:noFill/>
          <a:ln/>
        </p:spPr>
        <p:txBody>
          <a:bodyPr wrap="square" lIns="91440" tIns="45720" rIns="91440" bIns="45720" rtlCol="0" anchor="t">
            <a:spAutoFit/>
          </a:bodyPr>
          <a:lstStyle/>
          <a:p>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Deployment vs Job vs CronJob</a:t>
            </a:r>
            <a:endParaRPr lang="en-US" sz="1600" dirty="0"/>
          </a:p>
        </p:txBody>
      </p:sp>
      <p:sp>
        <p:nvSpPr>
          <p:cNvPr id="13" name="Shape 9"/>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4" name="Text 10"/>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5" name="Shape 11"/>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6" name="Text 12"/>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7EEEC"/>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2-d2nf7m18bjvh7rlj077g.jpeg"/>
          <p:cNvPicPr>
            <a:picLocks noChangeAspect="1"/>
          </p:cNvPicPr>
          <p:nvPr/>
        </p:nvPicPr>
        <p:blipFill>
          <a:blip r:embed="rId3"/>
          <a:stretch>
            <a:fillRect/>
          </a:stretch>
        </p:blipFill>
        <p:spPr>
          <a:xfrm>
            <a:off x="4267200" y="3015617"/>
            <a:ext cx="7924800" cy="4441191"/>
          </a:xfrm>
          <a:prstGeom prst="rect">
            <a:avLst/>
          </a:prstGeom>
        </p:spPr>
      </p:pic>
      <p:sp>
        <p:nvSpPr>
          <p:cNvPr id="5" name="Text 2"/>
          <p:cNvSpPr/>
          <p:nvPr/>
        </p:nvSpPr>
        <p:spPr>
          <a:xfrm>
            <a:off x="955675" y="1412846"/>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Horizontal Pod Autoscaler</a:t>
            </a:r>
            <a:endParaRPr lang="en-US" sz="1600" dirty="0"/>
          </a:p>
        </p:txBody>
      </p:sp>
      <p:sp>
        <p:nvSpPr>
          <p:cNvPr id="6" name="Text 3"/>
          <p:cNvSpPr/>
          <p:nvPr/>
        </p:nvSpPr>
        <p:spPr>
          <a:xfrm>
            <a:off x="955675" y="1812290"/>
            <a:ext cx="4064000" cy="1346394"/>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Use the Horizontal Pod Autoscaler (HPA) to scale worker pods based on CPU and memory metrics. This ensures that resources are efficiently utilized.</a:t>
            </a:r>
            <a:endParaRPr lang="en-US" sz="1600" dirty="0"/>
          </a:p>
        </p:txBody>
      </p:sp>
      <p:sp>
        <p:nvSpPr>
          <p:cNvPr id="7" name="Text 4"/>
          <p:cNvSpPr/>
          <p:nvPr/>
        </p:nvSpPr>
        <p:spPr>
          <a:xfrm>
            <a:off x="955675" y="4034126"/>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Cooldown and Node Autoscaler</a:t>
            </a:r>
            <a:endParaRPr lang="en-US" sz="1600" dirty="0"/>
          </a:p>
        </p:txBody>
      </p:sp>
      <p:sp>
        <p:nvSpPr>
          <p:cNvPr id="8" name="Text 5"/>
          <p:cNvSpPr/>
          <p:nvPr/>
        </p:nvSpPr>
        <p:spPr>
          <a:xfrm>
            <a:off x="955675" y="4433570"/>
            <a:ext cx="4064000" cy="166648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Configure cooldown periods and integrate with the cluster-autoscaler for node-level elasticity, ensuring efficient resource management during scaling events.</a:t>
            </a:r>
            <a:endParaRPr lang="en-US" sz="1600" dirty="0"/>
          </a:p>
        </p:txBody>
      </p:sp>
      <p:sp>
        <p:nvSpPr>
          <p:cNvPr id="9" name="Text 6"/>
          <p:cNvSpPr/>
          <p:nvPr/>
        </p:nvSpPr>
        <p:spPr>
          <a:xfrm>
            <a:off x="5772785" y="1412846"/>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KEDA for Advanced Scaling</a:t>
            </a:r>
            <a:endParaRPr lang="en-US" sz="1600" dirty="0"/>
          </a:p>
        </p:txBody>
      </p:sp>
      <p:sp>
        <p:nvSpPr>
          <p:cNvPr id="10" name="Text 7"/>
          <p:cNvSpPr/>
          <p:nvPr/>
        </p:nvSpPr>
        <p:spPr>
          <a:xfrm>
            <a:off x="5772787" y="1812293"/>
            <a:ext cx="6104891" cy="102630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Deploy KEDA to scale replicas based on Redis list length or RabbitMQ message count. This provides more granular control over scaling based on actual workload.</a:t>
            </a:r>
            <a:endParaRPr lang="en-US" sz="1600" dirty="0"/>
          </a:p>
        </p:txBody>
      </p:sp>
      <p:sp>
        <p:nvSpPr>
          <p:cNvPr id="11" name="Text 8"/>
          <p:cNvSpPr/>
          <p:nvPr/>
        </p:nvSpPr>
        <p:spPr>
          <a:xfrm>
            <a:off x="1061720" y="466726"/>
            <a:ext cx="9358630" cy="584775"/>
          </a:xfrm>
          <a:prstGeom prst="rect">
            <a:avLst/>
          </a:prstGeom>
          <a:noFill/>
          <a:ln/>
        </p:spPr>
        <p:txBody>
          <a:bodyPr wrap="square" lIns="91440" tIns="45720" rIns="91440" bIns="45720" rtlCol="0" anchor="t">
            <a:spAutoFit/>
          </a:bodyPr>
          <a:lstStyle/>
          <a:p>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Autoscaling Workers with HPA &amp; KEDA</a:t>
            </a:r>
            <a:endParaRPr lang="en-US" sz="1600" dirty="0"/>
          </a:p>
        </p:txBody>
      </p:sp>
      <p:sp>
        <p:nvSpPr>
          <p:cNvPr id="12" name="Shape 9"/>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3" name="Text 10"/>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4" name="Shape 11"/>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5" name="Text 12"/>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AF6ED"/>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0-d2nf7lh8bjvh7rlj070g.jpeg"/>
          <p:cNvPicPr>
            <a:picLocks noChangeAspect="1"/>
          </p:cNvPicPr>
          <p:nvPr/>
        </p:nvPicPr>
        <p:blipFill>
          <a:blip r:embed="rId3"/>
          <a:srcRect t="3" b="3"/>
          <a:stretch/>
        </p:blipFill>
        <p:spPr>
          <a:xfrm flipH="1">
            <a:off x="2546351" y="1050291"/>
            <a:ext cx="9533891" cy="5342891"/>
          </a:xfrm>
          <a:prstGeom prst="rect">
            <a:avLst/>
          </a:prstGeom>
        </p:spPr>
      </p:pic>
      <p:sp>
        <p:nvSpPr>
          <p:cNvPr id="5" name="Text 2"/>
          <p:cNvSpPr/>
          <p:nvPr/>
        </p:nvSpPr>
        <p:spPr>
          <a:xfrm>
            <a:off x="636905" y="3228945"/>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Secrets and ConfigMaps</a:t>
            </a:r>
            <a:endParaRPr lang="en-US" sz="1600" dirty="0"/>
          </a:p>
        </p:txBody>
      </p:sp>
      <p:sp>
        <p:nvSpPr>
          <p:cNvPr id="6" name="Text 3"/>
          <p:cNvSpPr/>
          <p:nvPr/>
        </p:nvSpPr>
        <p:spPr>
          <a:xfrm>
            <a:off x="636906" y="3628391"/>
            <a:ext cx="3689351" cy="2306657"/>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Store sensitive information like broker URLs and result backend passwords in Kubernetes Secrets. Use ConfigMaps for configuration settings, ensuring secure and flexible management of environment variables.</a:t>
            </a:r>
            <a:endParaRPr lang="en-US" sz="1600" dirty="0"/>
          </a:p>
        </p:txBody>
      </p:sp>
      <p:sp>
        <p:nvSpPr>
          <p:cNvPr id="7" name="Text 4"/>
          <p:cNvSpPr/>
          <p:nvPr/>
        </p:nvSpPr>
        <p:spPr>
          <a:xfrm>
            <a:off x="1061719" y="466726"/>
            <a:ext cx="8583929" cy="584775"/>
          </a:xfrm>
          <a:prstGeom prst="rect">
            <a:avLst/>
          </a:prstGeom>
          <a:noFill/>
          <a:ln/>
        </p:spPr>
        <p:txBody>
          <a:bodyPr wrap="square" lIns="91440" tIns="45720" rIns="91440" bIns="45720" rtlCol="0" anchor="t">
            <a:spAutoFit/>
          </a:bodyPr>
          <a:lstStyle/>
          <a:p>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Secrets, ConfigMaps, ENV Management</a:t>
            </a:r>
            <a:endParaRPr lang="en-US" sz="1600" dirty="0"/>
          </a:p>
        </p:txBody>
      </p:sp>
      <p:sp>
        <p:nvSpPr>
          <p:cNvPr id="8" name="Shape 5"/>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9" name="Text 6"/>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0" name="Shape 7"/>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1" name="Text 8"/>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1EDE4"/>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6" y="1431291"/>
            <a:ext cx="8020685" cy="4495800"/>
          </a:xfrm>
          <a:prstGeom prst="rect">
            <a:avLst/>
          </a:prstGeom>
        </p:spPr>
      </p:pic>
      <p:sp>
        <p:nvSpPr>
          <p:cNvPr id="5" name="Text 2"/>
          <p:cNvSpPr/>
          <p:nvPr/>
        </p:nvSpPr>
        <p:spPr>
          <a:xfrm>
            <a:off x="4097976" y="883286"/>
            <a:ext cx="6527165" cy="4808220"/>
          </a:xfrm>
          <a:prstGeom prst="rect">
            <a:avLst/>
          </a:prstGeom>
          <a:noFill/>
          <a:ln/>
        </p:spPr>
        <p:txBody>
          <a:bodyPr wrap="square" lIns="91440" tIns="45720" rIns="91440" bIns="45720" rtlCol="0" anchor="t"/>
          <a:lstStyle/>
          <a:p>
            <a:pPr algn="ctr"/>
            <a:r>
              <a:rPr lang="en-US" sz="29999"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6" name="Text 3"/>
          <p:cNvSpPr/>
          <p:nvPr/>
        </p:nvSpPr>
        <p:spPr>
          <a:xfrm>
            <a:off x="4411030" y="2993393"/>
            <a:ext cx="5901691"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Observability &amp; Ops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2" y="4749803"/>
            <a:ext cx="1024891"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7" y="991874"/>
            <a:ext cx="1428115" cy="12160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9EBE0"/>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1-d2nf7lp8bjvh7rlj0740.jpeg"/>
          <p:cNvPicPr>
            <a:picLocks noChangeAspect="1"/>
          </p:cNvPicPr>
          <p:nvPr/>
        </p:nvPicPr>
        <p:blipFill>
          <a:blip r:embed="rId3"/>
          <a:stretch>
            <a:fillRect/>
          </a:stretch>
        </p:blipFill>
        <p:spPr>
          <a:xfrm>
            <a:off x="0" y="2864486"/>
            <a:ext cx="7924800" cy="4441191"/>
          </a:xfrm>
          <a:prstGeom prst="rect">
            <a:avLst/>
          </a:prstGeom>
        </p:spPr>
      </p:pic>
      <p:sp>
        <p:nvSpPr>
          <p:cNvPr id="5" name="Text 2"/>
          <p:cNvSpPr/>
          <p:nvPr/>
        </p:nvSpPr>
        <p:spPr>
          <a:xfrm>
            <a:off x="534035" y="1496030"/>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Structured Logging</a:t>
            </a:r>
            <a:endParaRPr lang="en-US" sz="1600" dirty="0"/>
          </a:p>
        </p:txBody>
      </p:sp>
      <p:sp>
        <p:nvSpPr>
          <p:cNvPr id="6" name="Text 3"/>
          <p:cNvSpPr/>
          <p:nvPr/>
        </p:nvSpPr>
        <p:spPr>
          <a:xfrm>
            <a:off x="534035" y="1895477"/>
            <a:ext cx="11165840" cy="706219"/>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Standardize on JSON logs with correlation IDs to link asynchronous tasks back to user sessions. This provides a clear audit trail and simplifies debugging.</a:t>
            </a:r>
            <a:endParaRPr lang="en-US" sz="1600" dirty="0"/>
          </a:p>
        </p:txBody>
      </p:sp>
      <p:sp>
        <p:nvSpPr>
          <p:cNvPr id="7" name="Text 4"/>
          <p:cNvSpPr/>
          <p:nvPr/>
        </p:nvSpPr>
        <p:spPr>
          <a:xfrm>
            <a:off x="7564120" y="3520411"/>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OpenTelemetry Integration</a:t>
            </a:r>
            <a:endParaRPr lang="en-US" sz="1600" dirty="0"/>
          </a:p>
        </p:txBody>
      </p:sp>
      <p:sp>
        <p:nvSpPr>
          <p:cNvPr id="8" name="Text 5"/>
          <p:cNvSpPr/>
          <p:nvPr/>
        </p:nvSpPr>
        <p:spPr>
          <a:xfrm>
            <a:off x="7564120" y="3919856"/>
            <a:ext cx="4064000" cy="1346394"/>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Integrate OpenTelemetry for instrumentation, exporting traces to tools like Jaeger. This enables comprehensive monitoring and tracing of task execution.</a:t>
            </a:r>
            <a:endParaRPr lang="en-US" sz="1600" dirty="0"/>
          </a:p>
        </p:txBody>
      </p:sp>
      <p:sp>
        <p:nvSpPr>
          <p:cNvPr id="9" name="Text 6"/>
          <p:cNvSpPr/>
          <p:nvPr/>
        </p:nvSpPr>
        <p:spPr>
          <a:xfrm>
            <a:off x="1061720" y="466726"/>
            <a:ext cx="5913120" cy="584775"/>
          </a:xfrm>
          <a:prstGeom prst="rect">
            <a:avLst/>
          </a:prstGeom>
          <a:noFill/>
          <a:ln/>
        </p:spPr>
        <p:txBody>
          <a:bodyPr wrap="square" lIns="91440" tIns="45720" rIns="91440" bIns="45720" rtlCol="0" anchor="t">
            <a:spAutoFit/>
          </a:bodyPr>
          <a:lstStyle/>
          <a:p>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Structured Logging &amp; Tracing</a:t>
            </a:r>
            <a:endParaRPr lang="en-US" sz="1600" dirty="0"/>
          </a:p>
        </p:txBody>
      </p:sp>
      <p:sp>
        <p:nvSpPr>
          <p:cNvPr id="10" name="Shape 7"/>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1" name="Text 8"/>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2" name="Shape 9"/>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3" name="Text 10"/>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9F3F3"/>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3-d2nf7m98bjvh7rlj07bg.jpeg"/>
          <p:cNvPicPr>
            <a:picLocks noChangeAspect="1"/>
          </p:cNvPicPr>
          <p:nvPr/>
        </p:nvPicPr>
        <p:blipFill>
          <a:blip r:embed="rId3"/>
          <a:stretch>
            <a:fillRect/>
          </a:stretch>
        </p:blipFill>
        <p:spPr>
          <a:xfrm>
            <a:off x="0" y="3823970"/>
            <a:ext cx="5414010" cy="3034030"/>
          </a:xfrm>
          <a:prstGeom prst="rect">
            <a:avLst/>
          </a:prstGeom>
        </p:spPr>
      </p:pic>
      <p:sp>
        <p:nvSpPr>
          <p:cNvPr id="5" name="Text 2"/>
          <p:cNvSpPr/>
          <p:nvPr/>
        </p:nvSpPr>
        <p:spPr>
          <a:xfrm>
            <a:off x="531495" y="1435688"/>
            <a:ext cx="4064000" cy="338554"/>
          </a:xfrm>
          <a:prstGeom prst="rect">
            <a:avLst/>
          </a:prstGeom>
          <a:noFill/>
          <a:ln/>
        </p:spPr>
        <p:txBody>
          <a:bodyPr wrap="square" lIns="91440" tIns="45720" rIns="91440" bIns="45720" rtlCol="0" anchor="ctr">
            <a:spAutoFit/>
          </a:bodyPr>
          <a:lstStyle/>
          <a:p>
            <a:r>
              <a:rPr lang="en-US" sz="1600" b="1" dirty="0">
                <a:solidFill>
                  <a:srgbClr val="000000"/>
                </a:solidFill>
                <a:latin typeface="MiSans" pitchFamily="34" charset="0"/>
                <a:ea typeface="MiSans" pitchFamily="34" charset="-122"/>
                <a:cs typeface="MiSans" pitchFamily="34" charset="-120"/>
              </a:rPr>
              <a:t>Exposing Metrics</a:t>
            </a:r>
            <a:endParaRPr lang="en-US" sz="1600" dirty="0"/>
          </a:p>
        </p:txBody>
      </p:sp>
      <p:sp>
        <p:nvSpPr>
          <p:cNvPr id="6" name="Text 3"/>
          <p:cNvSpPr/>
          <p:nvPr/>
        </p:nvSpPr>
        <p:spPr>
          <a:xfrm>
            <a:off x="531495" y="1773557"/>
            <a:ext cx="3423920" cy="174983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Expose metrics such as celery_task_runtime, celery_queue_length, and worker_pool_ratio using prometheus-client. This provides real-time insights into worker performance.</a:t>
            </a:r>
            <a:endParaRPr lang="en-US" sz="1600" dirty="0"/>
          </a:p>
        </p:txBody>
      </p:sp>
      <p:sp>
        <p:nvSpPr>
          <p:cNvPr id="7" name="Text 4"/>
          <p:cNvSpPr/>
          <p:nvPr/>
        </p:nvSpPr>
        <p:spPr>
          <a:xfrm>
            <a:off x="4486911" y="1435688"/>
            <a:ext cx="4064000" cy="338554"/>
          </a:xfrm>
          <a:prstGeom prst="rect">
            <a:avLst/>
          </a:prstGeom>
          <a:noFill/>
          <a:ln/>
        </p:spPr>
        <p:txBody>
          <a:bodyPr wrap="square" lIns="91440" tIns="45720" rIns="91440" bIns="45720" rtlCol="0" anchor="ctr">
            <a:spAutoFit/>
          </a:bodyPr>
          <a:lstStyle/>
          <a:p>
            <a:r>
              <a:rPr lang="en-US" sz="1600" b="1" dirty="0">
                <a:solidFill>
                  <a:srgbClr val="000000"/>
                </a:solidFill>
                <a:latin typeface="MiSans" pitchFamily="34" charset="0"/>
                <a:ea typeface="MiSans" pitchFamily="34" charset="-122"/>
                <a:cs typeface="MiSans" pitchFamily="34" charset="-120"/>
              </a:rPr>
              <a:t>ServiceMonitor for Discovery</a:t>
            </a:r>
            <a:endParaRPr lang="en-US" sz="1600" dirty="0"/>
          </a:p>
        </p:txBody>
      </p:sp>
      <p:sp>
        <p:nvSpPr>
          <p:cNvPr id="8" name="Text 5"/>
          <p:cNvSpPr/>
          <p:nvPr/>
        </p:nvSpPr>
        <p:spPr>
          <a:xfrm>
            <a:off x="4486911" y="1773559"/>
            <a:ext cx="3423920" cy="1469761"/>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Use ServiceMonitor to enable automatic discovery of metrics endpoints by Prometheus. This simplifies the monitoring setup and ensures consistent metric collection.</a:t>
            </a:r>
            <a:endParaRPr lang="en-US" sz="1600" dirty="0"/>
          </a:p>
        </p:txBody>
      </p:sp>
      <p:sp>
        <p:nvSpPr>
          <p:cNvPr id="9" name="Text 6"/>
          <p:cNvSpPr/>
          <p:nvPr/>
        </p:nvSpPr>
        <p:spPr>
          <a:xfrm>
            <a:off x="8441691" y="1435688"/>
            <a:ext cx="4064000" cy="338554"/>
          </a:xfrm>
          <a:prstGeom prst="rect">
            <a:avLst/>
          </a:prstGeom>
          <a:noFill/>
          <a:ln/>
        </p:spPr>
        <p:txBody>
          <a:bodyPr wrap="square" lIns="91440" tIns="45720" rIns="91440" bIns="45720" rtlCol="0" anchor="ctr">
            <a:spAutoFit/>
          </a:bodyPr>
          <a:lstStyle/>
          <a:p>
            <a:r>
              <a:rPr lang="en-US" sz="1600" b="1" dirty="0">
                <a:solidFill>
                  <a:srgbClr val="000000"/>
                </a:solidFill>
                <a:latin typeface="MiSans" pitchFamily="34" charset="0"/>
                <a:ea typeface="MiSans" pitchFamily="34" charset="-122"/>
                <a:cs typeface="MiSans" pitchFamily="34" charset="-120"/>
              </a:rPr>
              <a:t>Grafana Dashboards</a:t>
            </a:r>
            <a:endParaRPr lang="en-US" sz="1600" dirty="0"/>
          </a:p>
        </p:txBody>
      </p:sp>
      <p:sp>
        <p:nvSpPr>
          <p:cNvPr id="10" name="Text 7"/>
          <p:cNvSpPr/>
          <p:nvPr/>
        </p:nvSpPr>
        <p:spPr>
          <a:xfrm>
            <a:off x="8442325" y="1773556"/>
            <a:ext cx="3423920" cy="174983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Create Grafana dashboards to visualize metrics and set up alerts for task failure spikes, queue saturation, and worker memory usage. This helps in proactive monitoring and quick resolution of issues.</a:t>
            </a:r>
            <a:endParaRPr lang="en-US" sz="1600" dirty="0"/>
          </a:p>
        </p:txBody>
      </p:sp>
      <p:sp>
        <p:nvSpPr>
          <p:cNvPr id="11" name="Shape 8"/>
          <p:cNvSpPr/>
          <p:nvPr/>
        </p:nvSpPr>
        <p:spPr>
          <a:xfrm>
            <a:off x="5414011" y="4112263"/>
            <a:ext cx="6441440" cy="2484755"/>
          </a:xfrm>
          <a:custGeom>
            <a:avLst/>
            <a:gdLst/>
            <a:ahLst/>
            <a:cxnLst/>
            <a:rect l="l" t="t" r="r" b="b"/>
            <a:pathLst>
              <a:path w="6441440" h="2484755">
                <a:moveTo>
                  <a:pt x="414020" y="0"/>
                </a:moveTo>
                <a:lnTo>
                  <a:pt x="426720" y="0"/>
                </a:lnTo>
                <a:lnTo>
                  <a:pt x="424815" y="6985"/>
                </a:lnTo>
                <a:cubicBezTo>
                  <a:pt x="417195" y="39370"/>
                  <a:pt x="413385" y="73025"/>
                  <a:pt x="413385" y="107950"/>
                </a:cubicBezTo>
                <a:cubicBezTo>
                  <a:pt x="413385" y="354965"/>
                  <a:pt x="613410" y="554990"/>
                  <a:pt x="860425" y="554990"/>
                </a:cubicBezTo>
                <a:cubicBezTo>
                  <a:pt x="1107440" y="554990"/>
                  <a:pt x="1307465" y="354965"/>
                  <a:pt x="1307465" y="107950"/>
                </a:cubicBezTo>
                <a:cubicBezTo>
                  <a:pt x="1307465" y="73025"/>
                  <a:pt x="1303655" y="39370"/>
                  <a:pt x="1296035" y="6985"/>
                </a:cubicBezTo>
                <a:lnTo>
                  <a:pt x="1294130" y="0"/>
                </a:lnTo>
                <a:lnTo>
                  <a:pt x="6027420" y="0"/>
                </a:lnTo>
                <a:cubicBezTo>
                  <a:pt x="6256020" y="0"/>
                  <a:pt x="6441440" y="185420"/>
                  <a:pt x="6441440" y="414020"/>
                </a:cubicBezTo>
                <a:lnTo>
                  <a:pt x="6441440" y="2070735"/>
                </a:lnTo>
                <a:cubicBezTo>
                  <a:pt x="6441440" y="2299335"/>
                  <a:pt x="6256020" y="2484755"/>
                  <a:pt x="6027420" y="2484755"/>
                </a:cubicBezTo>
                <a:lnTo>
                  <a:pt x="414020" y="2484755"/>
                </a:lnTo>
                <a:cubicBezTo>
                  <a:pt x="185420" y="2484755"/>
                  <a:pt x="0" y="2299335"/>
                  <a:pt x="0" y="2070735"/>
                </a:cubicBezTo>
                <a:lnTo>
                  <a:pt x="0" y="414020"/>
                </a:lnTo>
                <a:cubicBezTo>
                  <a:pt x="0" y="185420"/>
                  <a:pt x="185420" y="0"/>
                  <a:pt x="414020" y="0"/>
                </a:cubicBezTo>
                <a:close/>
              </a:path>
            </a:pathLst>
          </a:custGeom>
          <a:solidFill>
            <a:srgbClr val="AD7967">
              <a:alpha val="10980"/>
            </a:srgbClr>
          </a:solidFill>
          <a:ln/>
        </p:spPr>
      </p:sp>
      <p:sp>
        <p:nvSpPr>
          <p:cNvPr id="12" name="Text 9"/>
          <p:cNvSpPr/>
          <p:nvPr/>
        </p:nvSpPr>
        <p:spPr>
          <a:xfrm>
            <a:off x="5414011" y="4112263"/>
            <a:ext cx="6441440" cy="2484755"/>
          </a:xfrm>
          <a:prstGeom prst="rect">
            <a:avLst/>
          </a:prstGeom>
          <a:noFill/>
          <a:ln/>
        </p:spPr>
        <p:txBody>
          <a:bodyPr wrap="square" lIns="45720" tIns="91440" rIns="91440" bIns="45720" rtlCol="0" anchor="ctr"/>
          <a:lstStyle/>
          <a:p>
            <a:endParaRPr lang="en-US" sz="1600" dirty="0"/>
          </a:p>
        </p:txBody>
      </p:sp>
      <p:sp>
        <p:nvSpPr>
          <p:cNvPr id="13" name="Shape 10"/>
          <p:cNvSpPr/>
          <p:nvPr/>
        </p:nvSpPr>
        <p:spPr>
          <a:xfrm>
            <a:off x="5920427" y="3866359"/>
            <a:ext cx="708025" cy="708025"/>
          </a:xfrm>
          <a:prstGeom prst="ellipse">
            <a:avLst/>
          </a:prstGeom>
          <a:solidFill>
            <a:srgbClr val="AD7967">
              <a:alpha val="10980"/>
            </a:srgbClr>
          </a:solidFill>
          <a:ln/>
        </p:spPr>
      </p:sp>
      <p:sp>
        <p:nvSpPr>
          <p:cNvPr id="14" name="Text 11"/>
          <p:cNvSpPr/>
          <p:nvPr/>
        </p:nvSpPr>
        <p:spPr>
          <a:xfrm>
            <a:off x="5920427" y="3866359"/>
            <a:ext cx="708025" cy="708025"/>
          </a:xfrm>
          <a:prstGeom prst="rect">
            <a:avLst/>
          </a:prstGeom>
          <a:noFill/>
          <a:ln/>
        </p:spPr>
        <p:txBody>
          <a:bodyPr wrap="square" lIns="45720" tIns="91440" rIns="91440" bIns="45720" rtlCol="0" anchor="ctr"/>
          <a:lstStyle/>
          <a:p>
            <a:endParaRPr lang="en-US" sz="1600" dirty="0"/>
          </a:p>
        </p:txBody>
      </p:sp>
      <p:sp>
        <p:nvSpPr>
          <p:cNvPr id="15" name="Text 12"/>
          <p:cNvSpPr/>
          <p:nvPr/>
        </p:nvSpPr>
        <p:spPr>
          <a:xfrm>
            <a:off x="7604125" y="4479259"/>
            <a:ext cx="4064000" cy="400110"/>
          </a:xfrm>
          <a:prstGeom prst="rect">
            <a:avLst/>
          </a:prstGeom>
          <a:noFill/>
          <a:ln/>
        </p:spPr>
        <p:txBody>
          <a:bodyPr wrap="square" lIns="91440" tIns="45720" rIns="91440" bIns="45720" rtlCol="0" anchor="ctr">
            <a:spAutoFit/>
          </a:bodyPr>
          <a:lstStyle/>
          <a:p>
            <a:pPr algn="r"/>
            <a:r>
              <a:rPr lang="en-US" sz="2000" b="1" dirty="0">
                <a:solidFill>
                  <a:srgbClr val="000000"/>
                </a:solidFill>
                <a:latin typeface="MiSans" pitchFamily="34" charset="0"/>
                <a:ea typeface="MiSans" pitchFamily="34" charset="-122"/>
                <a:cs typeface="MiSans" pitchFamily="34" charset="-120"/>
              </a:rPr>
              <a:t>Service Level Objectives</a:t>
            </a:r>
            <a:endParaRPr lang="en-US" sz="1600" dirty="0"/>
          </a:p>
        </p:txBody>
      </p:sp>
      <p:sp>
        <p:nvSpPr>
          <p:cNvPr id="16" name="Text 13"/>
          <p:cNvSpPr/>
          <p:nvPr/>
        </p:nvSpPr>
        <p:spPr>
          <a:xfrm>
            <a:off x="5706113" y="4878708"/>
            <a:ext cx="5962015" cy="1026307"/>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Define Service Level Objectives (SLOs) around task latency percentiles to ensure high performance and reliability of the Celery system.</a:t>
            </a:r>
            <a:endParaRPr lang="en-US" sz="1600" dirty="0"/>
          </a:p>
        </p:txBody>
      </p:sp>
      <p:sp>
        <p:nvSpPr>
          <p:cNvPr id="17" name="Shape 14"/>
          <p:cNvSpPr/>
          <p:nvPr/>
        </p:nvSpPr>
        <p:spPr>
          <a:xfrm>
            <a:off x="6010151" y="3947758"/>
            <a:ext cx="540000" cy="499507"/>
          </a:xfrm>
          <a:custGeom>
            <a:avLst/>
            <a:gdLst/>
            <a:ahLst/>
            <a:cxnLst/>
            <a:rect l="l" t="t" r="r" b="b"/>
            <a:pathLst>
              <a:path w="540000" h="499507">
                <a:moveTo>
                  <a:pt x="379241" y="426383"/>
                </a:moveTo>
                <a:cubicBezTo>
                  <a:pt x="368032" y="426383"/>
                  <a:pt x="359625" y="435323"/>
                  <a:pt x="359625" y="445938"/>
                </a:cubicBezTo>
                <a:cubicBezTo>
                  <a:pt x="359625" y="457112"/>
                  <a:pt x="368032" y="465492"/>
                  <a:pt x="379241" y="465492"/>
                </a:cubicBezTo>
                <a:cubicBezTo>
                  <a:pt x="389889" y="465492"/>
                  <a:pt x="398857" y="457112"/>
                  <a:pt x="398857" y="445938"/>
                </a:cubicBezTo>
                <a:cubicBezTo>
                  <a:pt x="398857" y="435323"/>
                  <a:pt x="389889" y="426383"/>
                  <a:pt x="379241" y="426383"/>
                </a:cubicBezTo>
                <a:close/>
                <a:moveTo>
                  <a:pt x="289613" y="416336"/>
                </a:moveTo>
                <a:cubicBezTo>
                  <a:pt x="278965" y="416336"/>
                  <a:pt x="269998" y="425275"/>
                  <a:pt x="269998" y="435890"/>
                </a:cubicBezTo>
                <a:cubicBezTo>
                  <a:pt x="269998" y="447064"/>
                  <a:pt x="278965" y="455445"/>
                  <a:pt x="289613" y="455445"/>
                </a:cubicBezTo>
                <a:cubicBezTo>
                  <a:pt x="300822" y="455445"/>
                  <a:pt x="309790" y="447064"/>
                  <a:pt x="309790" y="435890"/>
                </a:cubicBezTo>
                <a:cubicBezTo>
                  <a:pt x="309790" y="425275"/>
                  <a:pt x="300822" y="416336"/>
                  <a:pt x="289613" y="416336"/>
                </a:cubicBezTo>
                <a:close/>
                <a:moveTo>
                  <a:pt x="379241" y="411857"/>
                </a:moveTo>
                <a:cubicBezTo>
                  <a:pt x="398296" y="411857"/>
                  <a:pt x="413428" y="426942"/>
                  <a:pt x="413428" y="445938"/>
                </a:cubicBezTo>
                <a:cubicBezTo>
                  <a:pt x="413428" y="464934"/>
                  <a:pt x="398296" y="480577"/>
                  <a:pt x="379241" y="480577"/>
                </a:cubicBezTo>
                <a:cubicBezTo>
                  <a:pt x="360186" y="480577"/>
                  <a:pt x="344493" y="464934"/>
                  <a:pt x="344493" y="445938"/>
                </a:cubicBezTo>
                <a:cubicBezTo>
                  <a:pt x="344493" y="426942"/>
                  <a:pt x="360186" y="411857"/>
                  <a:pt x="379241" y="411857"/>
                </a:cubicBezTo>
                <a:close/>
                <a:moveTo>
                  <a:pt x="289613" y="401810"/>
                </a:moveTo>
                <a:cubicBezTo>
                  <a:pt x="309230" y="401810"/>
                  <a:pt x="324361" y="416895"/>
                  <a:pt x="324361" y="435890"/>
                </a:cubicBezTo>
                <a:cubicBezTo>
                  <a:pt x="324361" y="454886"/>
                  <a:pt x="309230" y="470530"/>
                  <a:pt x="289613" y="470530"/>
                </a:cubicBezTo>
                <a:cubicBezTo>
                  <a:pt x="270558" y="470530"/>
                  <a:pt x="255426" y="454886"/>
                  <a:pt x="255426" y="435890"/>
                </a:cubicBezTo>
                <a:cubicBezTo>
                  <a:pt x="255426" y="416895"/>
                  <a:pt x="270558" y="401810"/>
                  <a:pt x="289613" y="401810"/>
                </a:cubicBezTo>
                <a:close/>
                <a:moveTo>
                  <a:pt x="155148" y="333712"/>
                </a:moveTo>
                <a:lnTo>
                  <a:pt x="155148" y="484435"/>
                </a:lnTo>
                <a:lnTo>
                  <a:pt x="192675" y="484435"/>
                </a:lnTo>
                <a:cubicBezTo>
                  <a:pt x="198836" y="460431"/>
                  <a:pt x="202196" y="433635"/>
                  <a:pt x="202196" y="406282"/>
                </a:cubicBezTo>
                <a:cubicBezTo>
                  <a:pt x="202196" y="380045"/>
                  <a:pt x="199396" y="355483"/>
                  <a:pt x="193795" y="333712"/>
                </a:cubicBezTo>
                <a:close/>
                <a:moveTo>
                  <a:pt x="77294" y="333712"/>
                </a:moveTo>
                <a:lnTo>
                  <a:pt x="77294" y="484435"/>
                </a:lnTo>
                <a:lnTo>
                  <a:pt x="140025" y="484435"/>
                </a:lnTo>
                <a:lnTo>
                  <a:pt x="140025" y="333712"/>
                </a:lnTo>
                <a:close/>
                <a:moveTo>
                  <a:pt x="23524" y="333712"/>
                </a:moveTo>
                <a:cubicBezTo>
                  <a:pt x="17923" y="355483"/>
                  <a:pt x="15123" y="380045"/>
                  <a:pt x="15123" y="406282"/>
                </a:cubicBezTo>
                <a:cubicBezTo>
                  <a:pt x="15123" y="433635"/>
                  <a:pt x="18483" y="460431"/>
                  <a:pt x="25205" y="484435"/>
                </a:cubicBezTo>
                <a:lnTo>
                  <a:pt x="62171" y="484435"/>
                </a:lnTo>
                <a:lnTo>
                  <a:pt x="62171" y="333712"/>
                </a:lnTo>
                <a:close/>
                <a:moveTo>
                  <a:pt x="324901" y="318635"/>
                </a:moveTo>
                <a:cubicBezTo>
                  <a:pt x="314269" y="318635"/>
                  <a:pt x="305316" y="327560"/>
                  <a:pt x="305316" y="338158"/>
                </a:cubicBezTo>
                <a:cubicBezTo>
                  <a:pt x="305316" y="348757"/>
                  <a:pt x="314269" y="357682"/>
                  <a:pt x="324901" y="357682"/>
                </a:cubicBezTo>
                <a:cubicBezTo>
                  <a:pt x="335531" y="357682"/>
                  <a:pt x="344484" y="348757"/>
                  <a:pt x="344484" y="338158"/>
                </a:cubicBezTo>
                <a:cubicBezTo>
                  <a:pt x="344484" y="327560"/>
                  <a:pt x="335531" y="318635"/>
                  <a:pt x="324901" y="318635"/>
                </a:cubicBezTo>
                <a:close/>
                <a:moveTo>
                  <a:pt x="324901" y="303574"/>
                </a:moveTo>
                <a:cubicBezTo>
                  <a:pt x="343925" y="303574"/>
                  <a:pt x="359592" y="319193"/>
                  <a:pt x="359592" y="338158"/>
                </a:cubicBezTo>
                <a:cubicBezTo>
                  <a:pt x="359592" y="357123"/>
                  <a:pt x="343925" y="372743"/>
                  <a:pt x="324901" y="372743"/>
                </a:cubicBezTo>
                <a:cubicBezTo>
                  <a:pt x="305876" y="372743"/>
                  <a:pt x="290208" y="357123"/>
                  <a:pt x="290208" y="338158"/>
                </a:cubicBezTo>
                <a:cubicBezTo>
                  <a:pt x="290208" y="319193"/>
                  <a:pt x="305876" y="303574"/>
                  <a:pt x="324901" y="303574"/>
                </a:cubicBezTo>
                <a:close/>
                <a:moveTo>
                  <a:pt x="108659" y="230997"/>
                </a:moveTo>
                <a:cubicBezTo>
                  <a:pt x="73933" y="230997"/>
                  <a:pt x="43687" y="266165"/>
                  <a:pt x="27445" y="318639"/>
                </a:cubicBezTo>
                <a:lnTo>
                  <a:pt x="69452" y="318639"/>
                </a:lnTo>
                <a:lnTo>
                  <a:pt x="147867" y="318639"/>
                </a:lnTo>
                <a:lnTo>
                  <a:pt x="189874" y="318639"/>
                </a:lnTo>
                <a:cubicBezTo>
                  <a:pt x="173632" y="266165"/>
                  <a:pt x="143386" y="230997"/>
                  <a:pt x="108659" y="230997"/>
                </a:cubicBezTo>
                <a:close/>
                <a:moveTo>
                  <a:pt x="108659" y="215924"/>
                </a:moveTo>
                <a:cubicBezTo>
                  <a:pt x="169711" y="215924"/>
                  <a:pt x="217319" y="299659"/>
                  <a:pt x="217319" y="406282"/>
                </a:cubicBezTo>
                <a:cubicBezTo>
                  <a:pt x="217319" y="436985"/>
                  <a:pt x="213398" y="467129"/>
                  <a:pt x="204996" y="493924"/>
                </a:cubicBezTo>
                <a:cubicBezTo>
                  <a:pt x="204437" y="497274"/>
                  <a:pt x="201076" y="499507"/>
                  <a:pt x="198276" y="499507"/>
                </a:cubicBezTo>
                <a:lnTo>
                  <a:pt x="147867" y="499507"/>
                </a:lnTo>
                <a:lnTo>
                  <a:pt x="69452" y="499507"/>
                </a:lnTo>
                <a:lnTo>
                  <a:pt x="19604" y="499507"/>
                </a:lnTo>
                <a:cubicBezTo>
                  <a:pt x="16243" y="499507"/>
                  <a:pt x="12882" y="497274"/>
                  <a:pt x="12323" y="493924"/>
                </a:cubicBezTo>
                <a:cubicBezTo>
                  <a:pt x="4481" y="467129"/>
                  <a:pt x="0" y="436985"/>
                  <a:pt x="0" y="406282"/>
                </a:cubicBezTo>
                <a:cubicBezTo>
                  <a:pt x="0" y="299659"/>
                  <a:pt x="47608" y="215924"/>
                  <a:pt x="108659" y="215924"/>
                </a:cubicBezTo>
                <a:close/>
                <a:moveTo>
                  <a:pt x="290160" y="136062"/>
                </a:moveTo>
                <a:cubicBezTo>
                  <a:pt x="283437" y="148905"/>
                  <a:pt x="277836" y="161746"/>
                  <a:pt x="274474" y="174030"/>
                </a:cubicBezTo>
                <a:cubicBezTo>
                  <a:pt x="263831" y="209206"/>
                  <a:pt x="267753" y="238241"/>
                  <a:pt x="285118" y="254991"/>
                </a:cubicBezTo>
                <a:cubicBezTo>
                  <a:pt x="295762" y="265600"/>
                  <a:pt x="311446" y="271183"/>
                  <a:pt x="330492" y="271183"/>
                </a:cubicBezTo>
                <a:cubicBezTo>
                  <a:pt x="352900" y="271183"/>
                  <a:pt x="378668" y="263925"/>
                  <a:pt x="404437" y="250524"/>
                </a:cubicBezTo>
                <a:lnTo>
                  <a:pt x="347298" y="193014"/>
                </a:lnTo>
                <a:lnTo>
                  <a:pt x="319849" y="165655"/>
                </a:lnTo>
                <a:lnTo>
                  <a:pt x="319289" y="165655"/>
                </a:lnTo>
                <a:close/>
                <a:moveTo>
                  <a:pt x="497986" y="108703"/>
                </a:moveTo>
                <a:lnTo>
                  <a:pt x="390432" y="215348"/>
                </a:lnTo>
                <a:lnTo>
                  <a:pt x="417881" y="242707"/>
                </a:lnTo>
                <a:cubicBezTo>
                  <a:pt x="438047" y="230982"/>
                  <a:pt x="457653" y="215348"/>
                  <a:pt x="475579" y="197481"/>
                </a:cubicBezTo>
                <a:cubicBezTo>
                  <a:pt x="494625" y="177939"/>
                  <a:pt x="511431" y="156721"/>
                  <a:pt x="524314" y="134946"/>
                </a:cubicBezTo>
                <a:close/>
                <a:moveTo>
                  <a:pt x="442529" y="53427"/>
                </a:moveTo>
                <a:lnTo>
                  <a:pt x="335534" y="160630"/>
                </a:lnTo>
                <a:lnTo>
                  <a:pt x="357941" y="182964"/>
                </a:lnTo>
                <a:lnTo>
                  <a:pt x="379788" y="204740"/>
                </a:lnTo>
                <a:lnTo>
                  <a:pt x="487343" y="98095"/>
                </a:lnTo>
                <a:close/>
                <a:moveTo>
                  <a:pt x="405556" y="17134"/>
                </a:moveTo>
                <a:cubicBezTo>
                  <a:pt x="383710" y="29417"/>
                  <a:pt x="362423" y="46168"/>
                  <a:pt x="342817" y="65152"/>
                </a:cubicBezTo>
                <a:cubicBezTo>
                  <a:pt x="324891" y="83020"/>
                  <a:pt x="309766" y="102561"/>
                  <a:pt x="297442" y="122663"/>
                </a:cubicBezTo>
                <a:lnTo>
                  <a:pt x="324891" y="150022"/>
                </a:lnTo>
                <a:lnTo>
                  <a:pt x="431885" y="42818"/>
                </a:lnTo>
                <a:close/>
                <a:moveTo>
                  <a:pt x="403316" y="942"/>
                </a:moveTo>
                <a:cubicBezTo>
                  <a:pt x="406117" y="-733"/>
                  <a:pt x="410038" y="-175"/>
                  <a:pt x="412279" y="2617"/>
                </a:cubicBezTo>
                <a:lnTo>
                  <a:pt x="447570" y="37793"/>
                </a:lnTo>
                <a:lnTo>
                  <a:pt x="503028" y="93070"/>
                </a:lnTo>
                <a:lnTo>
                  <a:pt x="538879" y="128246"/>
                </a:lnTo>
                <a:cubicBezTo>
                  <a:pt x="541120" y="130479"/>
                  <a:pt x="541680" y="134387"/>
                  <a:pt x="540000" y="137179"/>
                </a:cubicBezTo>
                <a:cubicBezTo>
                  <a:pt x="526555" y="161746"/>
                  <a:pt x="508069" y="186314"/>
                  <a:pt x="486222" y="208090"/>
                </a:cubicBezTo>
                <a:cubicBezTo>
                  <a:pt x="465496" y="228748"/>
                  <a:pt x="442529" y="245499"/>
                  <a:pt x="419561" y="258900"/>
                </a:cubicBezTo>
                <a:cubicBezTo>
                  <a:pt x="388751" y="276767"/>
                  <a:pt x="357382" y="286259"/>
                  <a:pt x="330492" y="286259"/>
                </a:cubicBezTo>
                <a:cubicBezTo>
                  <a:pt x="306965" y="286259"/>
                  <a:pt x="287919" y="279000"/>
                  <a:pt x="274474" y="265600"/>
                </a:cubicBezTo>
                <a:cubicBezTo>
                  <a:pt x="253188" y="244940"/>
                  <a:pt x="248146" y="210882"/>
                  <a:pt x="259910" y="170122"/>
                </a:cubicBezTo>
                <a:cubicBezTo>
                  <a:pt x="271114" y="131037"/>
                  <a:pt x="296882" y="90277"/>
                  <a:pt x="332173" y="54544"/>
                </a:cubicBezTo>
                <a:cubicBezTo>
                  <a:pt x="354020" y="32768"/>
                  <a:pt x="378668" y="14342"/>
                  <a:pt x="403316" y="942"/>
                </a:cubicBezTo>
                <a:close/>
              </a:path>
            </a:pathLst>
          </a:custGeom>
          <a:solidFill>
            <a:srgbClr val="FFFFFF"/>
          </a:solidFill>
          <a:ln w="19050">
            <a:solidFill>
              <a:srgbClr val="FFFFFF"/>
            </a:solidFill>
            <a:prstDash val="solid"/>
          </a:ln>
        </p:spPr>
      </p:sp>
      <p:sp>
        <p:nvSpPr>
          <p:cNvPr id="18" name="Text 15"/>
          <p:cNvSpPr/>
          <p:nvPr/>
        </p:nvSpPr>
        <p:spPr>
          <a:xfrm>
            <a:off x="6010151" y="3947758"/>
            <a:ext cx="540000" cy="499507"/>
          </a:xfrm>
          <a:prstGeom prst="rect">
            <a:avLst/>
          </a:prstGeom>
          <a:noFill/>
          <a:ln/>
        </p:spPr>
        <p:txBody>
          <a:bodyPr wrap="square" lIns="45720" tIns="91440" rIns="91440" bIns="45720" rtlCol="0" anchor="t"/>
          <a:lstStyle/>
          <a:p>
            <a:endParaRPr lang="en-US" sz="1600" dirty="0"/>
          </a:p>
        </p:txBody>
      </p:sp>
      <p:sp>
        <p:nvSpPr>
          <p:cNvPr id="19" name="Text 16"/>
          <p:cNvSpPr/>
          <p:nvPr/>
        </p:nvSpPr>
        <p:spPr>
          <a:xfrm>
            <a:off x="1061720" y="466726"/>
            <a:ext cx="5913120" cy="1077218"/>
          </a:xfrm>
          <a:prstGeom prst="rect">
            <a:avLst/>
          </a:prstGeom>
          <a:noFill/>
          <a:ln/>
        </p:spPr>
        <p:txBody>
          <a:bodyPr wrap="square" lIns="91440" tIns="45720" rIns="91440" bIns="45720" rtlCol="0" anchor="t">
            <a:spAutoFit/>
          </a:bodyPr>
          <a:lstStyle/>
          <a:p>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Metrics &amp; Alerting with Prometheus</a:t>
            </a:r>
            <a:endParaRPr lang="en-US" sz="1600" dirty="0"/>
          </a:p>
        </p:txBody>
      </p:sp>
      <p:sp>
        <p:nvSpPr>
          <p:cNvPr id="20" name="Shape 17"/>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21" name="Text 18"/>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22" name="Shape 19"/>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23" name="Text 20"/>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795" y="-123190"/>
            <a:ext cx="12192000" cy="7056755"/>
          </a:xfrm>
          <a:prstGeom prst="rect">
            <a:avLst/>
          </a:prstGeom>
          <a:solidFill>
            <a:srgbClr val="FDF3E9"/>
          </a:solidFill>
          <a:ln/>
        </p:spPr>
      </p:sp>
      <p:sp>
        <p:nvSpPr>
          <p:cNvPr id="3" name="Text 1"/>
          <p:cNvSpPr/>
          <p:nvPr/>
        </p:nvSpPr>
        <p:spPr>
          <a:xfrm>
            <a:off x="10795" y="-123190"/>
            <a:ext cx="12192000"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29-d2nf7l98bjvh7rlj06vg.png"/>
          <p:cNvPicPr>
            <a:picLocks noChangeAspect="1"/>
          </p:cNvPicPr>
          <p:nvPr/>
        </p:nvPicPr>
        <p:blipFill>
          <a:blip r:embed="rId3"/>
          <a:srcRect t="7" b="7"/>
          <a:stretch/>
        </p:blipFill>
        <p:spPr>
          <a:xfrm rot="900000" flipH="1">
            <a:off x="5394325" y="-665479"/>
            <a:ext cx="5893435" cy="3302635"/>
          </a:xfrm>
          <a:prstGeom prst="rect">
            <a:avLst/>
          </a:prstGeom>
        </p:spPr>
      </p:pic>
      <p:sp>
        <p:nvSpPr>
          <p:cNvPr id="5" name="Shape 2"/>
          <p:cNvSpPr/>
          <p:nvPr/>
        </p:nvSpPr>
        <p:spPr>
          <a:xfrm rot="420000">
            <a:off x="901701" y="106046"/>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6" name="Text 3"/>
          <p:cNvSpPr/>
          <p:nvPr/>
        </p:nvSpPr>
        <p:spPr>
          <a:xfrm rot="420000">
            <a:off x="901701" y="106046"/>
            <a:ext cx="1433195" cy="1525905"/>
          </a:xfrm>
          <a:prstGeom prst="rect">
            <a:avLst/>
          </a:prstGeom>
          <a:noFill/>
          <a:ln/>
        </p:spPr>
        <p:txBody>
          <a:bodyPr wrap="square" lIns="45720" tIns="91440" rIns="91440" bIns="45720" rtlCol="0" anchor="t"/>
          <a:lstStyle/>
          <a:p>
            <a:endParaRPr lang="en-US" sz="1600" dirty="0"/>
          </a:p>
        </p:txBody>
      </p:sp>
      <p:sp>
        <p:nvSpPr>
          <p:cNvPr id="7" name="Text 4"/>
          <p:cNvSpPr/>
          <p:nvPr/>
        </p:nvSpPr>
        <p:spPr>
          <a:xfrm>
            <a:off x="976631" y="523875"/>
            <a:ext cx="1894840" cy="1107996"/>
          </a:xfrm>
          <a:prstGeom prst="rect">
            <a:avLst/>
          </a:prstGeom>
          <a:noFill/>
          <a:ln/>
        </p:spPr>
        <p:txBody>
          <a:bodyPr wrap="square" lIns="91440" tIns="45720" rIns="91440" bIns="45720" rtlCol="0" anchor="t">
            <a:spAutoFit/>
          </a:bodyPr>
          <a:lstStyle/>
          <a:p>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8" name="Text 5"/>
          <p:cNvSpPr/>
          <p:nvPr/>
        </p:nvSpPr>
        <p:spPr>
          <a:xfrm>
            <a:off x="837566" y="1203960"/>
            <a:ext cx="4444365" cy="523220"/>
          </a:xfrm>
          <a:prstGeom prst="rect">
            <a:avLst/>
          </a:prstGeom>
          <a:solidFill>
            <a:srgbClr val="FDF3E9"/>
          </a:solidFill>
          <a:ln/>
        </p:spPr>
        <p:txBody>
          <a:bodyPr wrap="square" lIns="91440" tIns="45720" rIns="91440" bIns="45720" rtlCol="0" anchor="t">
            <a:spAutoFit/>
          </a:bodyPr>
          <a:lstStyle/>
          <a:p>
            <a:r>
              <a:rPr lang="en-US" sz="2800" dirty="0">
                <a:solidFill>
                  <a:srgbClr val="000000"/>
                </a:solidFill>
                <a:latin typeface="MiSans" pitchFamily="34" charset="0"/>
                <a:ea typeface="MiSans" pitchFamily="34" charset="-122"/>
                <a:cs typeface="MiSans" pitchFamily="34" charset="-120"/>
              </a:rPr>
              <a:t>Celery Fundamentals</a:t>
            </a:r>
            <a:endParaRPr lang="en-US" sz="1600" dirty="0"/>
          </a:p>
        </p:txBody>
      </p:sp>
      <p:sp>
        <p:nvSpPr>
          <p:cNvPr id="9" name="Shape 6"/>
          <p:cNvSpPr/>
          <p:nvPr/>
        </p:nvSpPr>
        <p:spPr>
          <a:xfrm rot="420000">
            <a:off x="901701" y="1741806"/>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0" name="Text 7"/>
          <p:cNvSpPr/>
          <p:nvPr/>
        </p:nvSpPr>
        <p:spPr>
          <a:xfrm rot="420000">
            <a:off x="901701" y="1741806"/>
            <a:ext cx="1433195" cy="1525905"/>
          </a:xfrm>
          <a:prstGeom prst="rect">
            <a:avLst/>
          </a:prstGeom>
          <a:noFill/>
          <a:ln/>
        </p:spPr>
        <p:txBody>
          <a:bodyPr wrap="square" lIns="45720" tIns="91440" rIns="91440" bIns="45720" rtlCol="0" anchor="t"/>
          <a:lstStyle/>
          <a:p>
            <a:endParaRPr lang="en-US" sz="1600" dirty="0"/>
          </a:p>
        </p:txBody>
      </p:sp>
      <p:sp>
        <p:nvSpPr>
          <p:cNvPr id="11" name="Text 8"/>
          <p:cNvSpPr/>
          <p:nvPr/>
        </p:nvSpPr>
        <p:spPr>
          <a:xfrm>
            <a:off x="976631" y="2159635"/>
            <a:ext cx="1894840" cy="1107996"/>
          </a:xfrm>
          <a:prstGeom prst="rect">
            <a:avLst/>
          </a:prstGeom>
          <a:noFill/>
          <a:ln/>
        </p:spPr>
        <p:txBody>
          <a:bodyPr wrap="square" lIns="91440" tIns="45720" rIns="91440" bIns="45720" rtlCol="0" anchor="t">
            <a:spAutoFit/>
          </a:bodyPr>
          <a:lstStyle/>
          <a:p>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12" name="Text 9"/>
          <p:cNvSpPr/>
          <p:nvPr/>
        </p:nvSpPr>
        <p:spPr>
          <a:xfrm>
            <a:off x="837566" y="2839720"/>
            <a:ext cx="4444365" cy="523220"/>
          </a:xfrm>
          <a:prstGeom prst="rect">
            <a:avLst/>
          </a:prstGeom>
          <a:solidFill>
            <a:srgbClr val="FDF3E9"/>
          </a:solidFill>
          <a:ln/>
        </p:spPr>
        <p:txBody>
          <a:bodyPr wrap="square" lIns="91440" tIns="45720" rIns="91440" bIns="45720" rtlCol="0" anchor="t">
            <a:spAutoFit/>
          </a:bodyPr>
          <a:lstStyle/>
          <a:p>
            <a:r>
              <a:rPr lang="en-US" sz="2800" dirty="0">
                <a:solidFill>
                  <a:srgbClr val="000000"/>
                </a:solidFill>
                <a:latin typeface="MiSans" pitchFamily="34" charset="0"/>
                <a:ea typeface="MiSans" pitchFamily="34" charset="-122"/>
                <a:cs typeface="MiSans" pitchFamily="34" charset="-120"/>
              </a:rPr>
              <a:t>Worker Design Patterns</a:t>
            </a:r>
            <a:endParaRPr lang="en-US" sz="1600" dirty="0"/>
          </a:p>
        </p:txBody>
      </p:sp>
      <p:sp>
        <p:nvSpPr>
          <p:cNvPr id="13" name="Shape 10"/>
          <p:cNvSpPr/>
          <p:nvPr/>
        </p:nvSpPr>
        <p:spPr>
          <a:xfrm rot="420000">
            <a:off x="901701" y="3377566"/>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4" name="Text 11"/>
          <p:cNvSpPr/>
          <p:nvPr/>
        </p:nvSpPr>
        <p:spPr>
          <a:xfrm rot="420000">
            <a:off x="901701" y="3377566"/>
            <a:ext cx="1433195" cy="1525905"/>
          </a:xfrm>
          <a:prstGeom prst="rect">
            <a:avLst/>
          </a:prstGeom>
          <a:noFill/>
          <a:ln/>
        </p:spPr>
        <p:txBody>
          <a:bodyPr wrap="square" lIns="45720" tIns="91440" rIns="91440" bIns="45720" rtlCol="0" anchor="t"/>
          <a:lstStyle/>
          <a:p>
            <a:endParaRPr lang="en-US" sz="1600" dirty="0"/>
          </a:p>
        </p:txBody>
      </p:sp>
      <p:sp>
        <p:nvSpPr>
          <p:cNvPr id="15" name="Text 12"/>
          <p:cNvSpPr/>
          <p:nvPr/>
        </p:nvSpPr>
        <p:spPr>
          <a:xfrm>
            <a:off x="976631" y="3795395"/>
            <a:ext cx="1894840" cy="1107996"/>
          </a:xfrm>
          <a:prstGeom prst="rect">
            <a:avLst/>
          </a:prstGeom>
          <a:noFill/>
          <a:ln/>
        </p:spPr>
        <p:txBody>
          <a:bodyPr wrap="square" lIns="91440" tIns="45720" rIns="91440" bIns="45720" rtlCol="0" anchor="t">
            <a:spAutoFit/>
          </a:bodyPr>
          <a:lstStyle/>
          <a:p>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03.</a:t>
            </a:r>
            <a:endParaRPr lang="en-US" sz="1600" dirty="0"/>
          </a:p>
        </p:txBody>
      </p:sp>
      <p:sp>
        <p:nvSpPr>
          <p:cNvPr id="16" name="Text 13"/>
          <p:cNvSpPr/>
          <p:nvPr/>
        </p:nvSpPr>
        <p:spPr>
          <a:xfrm>
            <a:off x="837566" y="4475480"/>
            <a:ext cx="4444365" cy="523220"/>
          </a:xfrm>
          <a:prstGeom prst="rect">
            <a:avLst/>
          </a:prstGeom>
          <a:solidFill>
            <a:srgbClr val="FDF3E9"/>
          </a:solidFill>
          <a:ln/>
        </p:spPr>
        <p:txBody>
          <a:bodyPr wrap="square" lIns="91440" tIns="45720" rIns="91440" bIns="45720" rtlCol="0" anchor="t">
            <a:spAutoFit/>
          </a:bodyPr>
          <a:lstStyle/>
          <a:p>
            <a:r>
              <a:rPr lang="en-US" sz="2800" dirty="0">
                <a:solidFill>
                  <a:srgbClr val="000000"/>
                </a:solidFill>
                <a:latin typeface="MiSans" pitchFamily="34" charset="0"/>
                <a:ea typeface="MiSans" pitchFamily="34" charset="-122"/>
                <a:cs typeface="MiSans" pitchFamily="34" charset="-120"/>
              </a:rPr>
              <a:t>Containerizing Celery</a:t>
            </a:r>
            <a:endParaRPr lang="en-US" sz="1600" dirty="0"/>
          </a:p>
        </p:txBody>
      </p:sp>
      <p:sp>
        <p:nvSpPr>
          <p:cNvPr id="17" name="Shape 14"/>
          <p:cNvSpPr/>
          <p:nvPr/>
        </p:nvSpPr>
        <p:spPr>
          <a:xfrm rot="420000">
            <a:off x="901701" y="5013326"/>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18" name="Text 15"/>
          <p:cNvSpPr/>
          <p:nvPr/>
        </p:nvSpPr>
        <p:spPr>
          <a:xfrm rot="420000">
            <a:off x="901701" y="5013326"/>
            <a:ext cx="1433195" cy="1525905"/>
          </a:xfrm>
          <a:prstGeom prst="rect">
            <a:avLst/>
          </a:prstGeom>
          <a:noFill/>
          <a:ln/>
        </p:spPr>
        <p:txBody>
          <a:bodyPr wrap="square" lIns="45720" tIns="91440" rIns="91440" bIns="45720" rtlCol="0" anchor="t"/>
          <a:lstStyle/>
          <a:p>
            <a:endParaRPr lang="en-US" sz="1600" dirty="0"/>
          </a:p>
        </p:txBody>
      </p:sp>
      <p:sp>
        <p:nvSpPr>
          <p:cNvPr id="19" name="Text 16"/>
          <p:cNvSpPr/>
          <p:nvPr/>
        </p:nvSpPr>
        <p:spPr>
          <a:xfrm>
            <a:off x="976631" y="5431155"/>
            <a:ext cx="1894840" cy="1107996"/>
          </a:xfrm>
          <a:prstGeom prst="rect">
            <a:avLst/>
          </a:prstGeom>
          <a:noFill/>
          <a:ln/>
        </p:spPr>
        <p:txBody>
          <a:bodyPr wrap="square" lIns="91440" tIns="45720" rIns="91440" bIns="45720" rtlCol="0" anchor="t">
            <a:spAutoFit/>
          </a:bodyPr>
          <a:lstStyle/>
          <a:p>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04.</a:t>
            </a:r>
            <a:endParaRPr lang="en-US" sz="1600" dirty="0"/>
          </a:p>
        </p:txBody>
      </p:sp>
      <p:sp>
        <p:nvSpPr>
          <p:cNvPr id="20" name="Text 17"/>
          <p:cNvSpPr/>
          <p:nvPr/>
        </p:nvSpPr>
        <p:spPr>
          <a:xfrm>
            <a:off x="837566" y="6111240"/>
            <a:ext cx="4444365" cy="523220"/>
          </a:xfrm>
          <a:prstGeom prst="rect">
            <a:avLst/>
          </a:prstGeom>
          <a:solidFill>
            <a:srgbClr val="FDF3E9"/>
          </a:solidFill>
          <a:ln/>
        </p:spPr>
        <p:txBody>
          <a:bodyPr wrap="square" lIns="91440" tIns="45720" rIns="91440" bIns="45720" rtlCol="0" anchor="t">
            <a:spAutoFit/>
          </a:bodyPr>
          <a:lstStyle/>
          <a:p>
            <a:r>
              <a:rPr lang="en-US" sz="2800" dirty="0">
                <a:solidFill>
                  <a:srgbClr val="000000"/>
                </a:solidFill>
                <a:latin typeface="MiSans" pitchFamily="34" charset="0"/>
                <a:ea typeface="MiSans" pitchFamily="34" charset="-122"/>
                <a:cs typeface="MiSans" pitchFamily="34" charset="-120"/>
              </a:rPr>
              <a:t>Kubernetes Deployment</a:t>
            </a:r>
            <a:endParaRPr lang="en-US" sz="1600" dirty="0"/>
          </a:p>
        </p:txBody>
      </p:sp>
      <p:sp>
        <p:nvSpPr>
          <p:cNvPr id="21" name="Shape 18"/>
          <p:cNvSpPr/>
          <p:nvPr/>
        </p:nvSpPr>
        <p:spPr>
          <a:xfrm rot="420000">
            <a:off x="6276978" y="3377568"/>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22" name="Text 19"/>
          <p:cNvSpPr/>
          <p:nvPr/>
        </p:nvSpPr>
        <p:spPr>
          <a:xfrm rot="420000">
            <a:off x="6276978" y="3377568"/>
            <a:ext cx="1433195" cy="1525905"/>
          </a:xfrm>
          <a:prstGeom prst="rect">
            <a:avLst/>
          </a:prstGeom>
          <a:noFill/>
          <a:ln/>
        </p:spPr>
        <p:txBody>
          <a:bodyPr wrap="square" lIns="45720" tIns="91440" rIns="91440" bIns="45720" rtlCol="0" anchor="t"/>
          <a:lstStyle/>
          <a:p>
            <a:endParaRPr lang="en-US" sz="1600" dirty="0"/>
          </a:p>
        </p:txBody>
      </p:sp>
      <p:sp>
        <p:nvSpPr>
          <p:cNvPr id="23" name="Text 20"/>
          <p:cNvSpPr/>
          <p:nvPr/>
        </p:nvSpPr>
        <p:spPr>
          <a:xfrm>
            <a:off x="6351905" y="3795395"/>
            <a:ext cx="1894840" cy="1107996"/>
          </a:xfrm>
          <a:prstGeom prst="rect">
            <a:avLst/>
          </a:prstGeom>
          <a:noFill/>
          <a:ln/>
        </p:spPr>
        <p:txBody>
          <a:bodyPr wrap="square" lIns="91440" tIns="45720" rIns="91440" bIns="45720" rtlCol="0" anchor="t">
            <a:spAutoFit/>
          </a:bodyPr>
          <a:lstStyle/>
          <a:p>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05.</a:t>
            </a:r>
            <a:endParaRPr lang="en-US" sz="1600" dirty="0"/>
          </a:p>
        </p:txBody>
      </p:sp>
      <p:sp>
        <p:nvSpPr>
          <p:cNvPr id="24" name="Text 21"/>
          <p:cNvSpPr/>
          <p:nvPr/>
        </p:nvSpPr>
        <p:spPr>
          <a:xfrm>
            <a:off x="6212842" y="4475480"/>
            <a:ext cx="4444365" cy="523220"/>
          </a:xfrm>
          <a:prstGeom prst="rect">
            <a:avLst/>
          </a:prstGeom>
          <a:solidFill>
            <a:srgbClr val="FDF3E9"/>
          </a:solidFill>
          <a:ln/>
        </p:spPr>
        <p:txBody>
          <a:bodyPr wrap="square" lIns="91440" tIns="45720" rIns="91440" bIns="45720" rtlCol="0" anchor="t">
            <a:spAutoFit/>
          </a:bodyPr>
          <a:lstStyle/>
          <a:p>
            <a:r>
              <a:rPr lang="en-US" sz="2800" dirty="0">
                <a:solidFill>
                  <a:srgbClr val="000000"/>
                </a:solidFill>
                <a:latin typeface="MiSans" pitchFamily="34" charset="0"/>
                <a:ea typeface="MiSans" pitchFamily="34" charset="-122"/>
                <a:cs typeface="MiSans" pitchFamily="34" charset="-120"/>
              </a:rPr>
              <a:t>Observability &amp; Ops</a:t>
            </a:r>
            <a:endParaRPr lang="en-US" sz="1600" dirty="0"/>
          </a:p>
        </p:txBody>
      </p:sp>
      <p:sp>
        <p:nvSpPr>
          <p:cNvPr id="25" name="Shape 22"/>
          <p:cNvSpPr/>
          <p:nvPr/>
        </p:nvSpPr>
        <p:spPr>
          <a:xfrm rot="420000">
            <a:off x="6287138" y="5013328"/>
            <a:ext cx="1433195" cy="1525905"/>
          </a:xfrm>
          <a:custGeom>
            <a:avLst/>
            <a:gdLst/>
            <a:ahLst/>
            <a:cxnLst/>
            <a:rect l="l" t="t" r="r" b="b"/>
            <a:pathLst>
              <a:path w="1433195" h="1525905">
                <a:moveTo>
                  <a:pt x="798494" y="151715"/>
                </a:moveTo>
                <a:cubicBezTo>
                  <a:pt x="836518" y="144421"/>
                  <a:pt x="880391" y="129833"/>
                  <a:pt x="922802" y="119622"/>
                </a:cubicBezTo>
                <a:cubicBezTo>
                  <a:pt x="934502" y="116704"/>
                  <a:pt x="947664" y="118163"/>
                  <a:pt x="959363" y="116704"/>
                </a:cubicBezTo>
                <a:cubicBezTo>
                  <a:pt x="963751" y="116704"/>
                  <a:pt x="968138" y="112328"/>
                  <a:pt x="973988" y="112328"/>
                </a:cubicBezTo>
                <a:cubicBezTo>
                  <a:pt x="985687" y="109410"/>
                  <a:pt x="998849" y="113786"/>
                  <a:pt x="1010549" y="112328"/>
                </a:cubicBezTo>
                <a:cubicBezTo>
                  <a:pt x="1026636" y="109410"/>
                  <a:pt x="1048572" y="100657"/>
                  <a:pt x="1066122" y="97740"/>
                </a:cubicBezTo>
                <a:cubicBezTo>
                  <a:pt x="1088058" y="93363"/>
                  <a:pt x="1109995" y="96281"/>
                  <a:pt x="1131932" y="100657"/>
                </a:cubicBezTo>
                <a:cubicBezTo>
                  <a:pt x="1139244" y="142962"/>
                  <a:pt x="1155331" y="211526"/>
                  <a:pt x="1148018" y="245078"/>
                </a:cubicBezTo>
                <a:cubicBezTo>
                  <a:pt x="1155331" y="294678"/>
                  <a:pt x="1152406" y="342818"/>
                  <a:pt x="1167030" y="379288"/>
                </a:cubicBezTo>
                <a:cubicBezTo>
                  <a:pt x="1174342" y="433264"/>
                  <a:pt x="1184580" y="491616"/>
                  <a:pt x="1193354" y="545591"/>
                </a:cubicBezTo>
                <a:cubicBezTo>
                  <a:pt x="1203591" y="602484"/>
                  <a:pt x="1224066" y="652084"/>
                  <a:pt x="1241615" y="700224"/>
                </a:cubicBezTo>
                <a:cubicBezTo>
                  <a:pt x="1263552" y="761494"/>
                  <a:pt x="1282563" y="821305"/>
                  <a:pt x="1308887" y="876739"/>
                </a:cubicBezTo>
                <a:cubicBezTo>
                  <a:pt x="1343986" y="948220"/>
                  <a:pt x="1392247" y="1013866"/>
                  <a:pt x="1422958" y="1089724"/>
                </a:cubicBezTo>
                <a:cubicBezTo>
                  <a:pt x="1431733" y="1097018"/>
                  <a:pt x="1437582" y="1107229"/>
                  <a:pt x="1433195" y="1115982"/>
                </a:cubicBezTo>
                <a:cubicBezTo>
                  <a:pt x="1430270" y="1123276"/>
                  <a:pt x="1420033" y="1123276"/>
                  <a:pt x="1411258" y="1127653"/>
                </a:cubicBezTo>
                <a:cubicBezTo>
                  <a:pt x="1398096" y="1133488"/>
                  <a:pt x="1382009" y="1145158"/>
                  <a:pt x="1362998" y="1150993"/>
                </a:cubicBezTo>
                <a:cubicBezTo>
                  <a:pt x="1327899" y="1162664"/>
                  <a:pt x="1291338" y="1178711"/>
                  <a:pt x="1265014" y="1193299"/>
                </a:cubicBezTo>
                <a:cubicBezTo>
                  <a:pt x="1251852" y="1200593"/>
                  <a:pt x="1226990" y="1203510"/>
                  <a:pt x="1215291" y="1215181"/>
                </a:cubicBezTo>
                <a:cubicBezTo>
                  <a:pt x="1153868" y="1222475"/>
                  <a:pt x="1066122" y="1254568"/>
                  <a:pt x="995924" y="1270615"/>
                </a:cubicBezTo>
                <a:cubicBezTo>
                  <a:pt x="990075" y="1270615"/>
                  <a:pt x="991537" y="1276450"/>
                  <a:pt x="988612" y="1277909"/>
                </a:cubicBezTo>
                <a:cubicBezTo>
                  <a:pt x="968138" y="1274991"/>
                  <a:pt x="947664" y="1283744"/>
                  <a:pt x="925727" y="1286662"/>
                </a:cubicBezTo>
                <a:cubicBezTo>
                  <a:pt x="827743" y="1304167"/>
                  <a:pt x="725372" y="1315838"/>
                  <a:pt x="633238" y="1356684"/>
                </a:cubicBezTo>
                <a:cubicBezTo>
                  <a:pt x="570353" y="1384401"/>
                  <a:pt x="504543" y="1404825"/>
                  <a:pt x="448970" y="1432542"/>
                </a:cubicBezTo>
                <a:cubicBezTo>
                  <a:pt x="393397" y="1460259"/>
                  <a:pt x="348062" y="1498188"/>
                  <a:pt x="301263" y="1525905"/>
                </a:cubicBezTo>
                <a:cubicBezTo>
                  <a:pt x="291026" y="1512776"/>
                  <a:pt x="286639" y="1495270"/>
                  <a:pt x="279327" y="1479223"/>
                </a:cubicBezTo>
                <a:cubicBezTo>
                  <a:pt x="270552" y="1460259"/>
                  <a:pt x="258853" y="1438377"/>
                  <a:pt x="248615" y="1416495"/>
                </a:cubicBezTo>
                <a:cubicBezTo>
                  <a:pt x="244228" y="1407742"/>
                  <a:pt x="242766" y="1396072"/>
                  <a:pt x="239841" y="1387319"/>
                </a:cubicBezTo>
                <a:cubicBezTo>
                  <a:pt x="214979" y="1327508"/>
                  <a:pt x="190118" y="1263321"/>
                  <a:pt x="163794" y="1197675"/>
                </a:cubicBezTo>
                <a:cubicBezTo>
                  <a:pt x="159406" y="1188922"/>
                  <a:pt x="153557" y="1180169"/>
                  <a:pt x="150632" y="1172875"/>
                </a:cubicBezTo>
                <a:cubicBezTo>
                  <a:pt x="149169" y="1167040"/>
                  <a:pt x="150632" y="1158287"/>
                  <a:pt x="149169" y="1152452"/>
                </a:cubicBezTo>
                <a:cubicBezTo>
                  <a:pt x="136007" y="1111606"/>
                  <a:pt x="119920" y="1064924"/>
                  <a:pt x="106758" y="1019701"/>
                </a:cubicBezTo>
                <a:cubicBezTo>
                  <a:pt x="99446" y="996361"/>
                  <a:pt x="92134" y="971561"/>
                  <a:pt x="84822" y="948220"/>
                </a:cubicBezTo>
                <a:cubicBezTo>
                  <a:pt x="80434" y="935091"/>
                  <a:pt x="74585" y="921962"/>
                  <a:pt x="71660" y="908833"/>
                </a:cubicBezTo>
                <a:cubicBezTo>
                  <a:pt x="68735" y="894245"/>
                  <a:pt x="70197" y="879657"/>
                  <a:pt x="67272" y="863610"/>
                </a:cubicBezTo>
                <a:cubicBezTo>
                  <a:pt x="58498" y="815469"/>
                  <a:pt x="42411" y="767329"/>
                  <a:pt x="33636" y="716271"/>
                </a:cubicBezTo>
                <a:cubicBezTo>
                  <a:pt x="29249" y="690012"/>
                  <a:pt x="26324" y="663754"/>
                  <a:pt x="23399" y="634578"/>
                </a:cubicBezTo>
                <a:cubicBezTo>
                  <a:pt x="16087" y="589355"/>
                  <a:pt x="11700" y="545591"/>
                  <a:pt x="10237" y="500368"/>
                </a:cubicBezTo>
                <a:cubicBezTo>
                  <a:pt x="8775" y="472651"/>
                  <a:pt x="0" y="444934"/>
                  <a:pt x="5850" y="420134"/>
                </a:cubicBezTo>
                <a:cubicBezTo>
                  <a:pt x="61423" y="396794"/>
                  <a:pt x="121383" y="360324"/>
                  <a:pt x="191580" y="341359"/>
                </a:cubicBezTo>
                <a:cubicBezTo>
                  <a:pt x="204742" y="332606"/>
                  <a:pt x="225216" y="323854"/>
                  <a:pt x="239841" y="322395"/>
                </a:cubicBezTo>
                <a:cubicBezTo>
                  <a:pt x="283714" y="299054"/>
                  <a:pt x="337825" y="285925"/>
                  <a:pt x="390473" y="271337"/>
                </a:cubicBezTo>
                <a:cubicBezTo>
                  <a:pt x="438733" y="259666"/>
                  <a:pt x="488456" y="234867"/>
                  <a:pt x="530867" y="231949"/>
                </a:cubicBezTo>
                <a:cubicBezTo>
                  <a:pt x="542567" y="224655"/>
                  <a:pt x="558654" y="220279"/>
                  <a:pt x="574740" y="217361"/>
                </a:cubicBezTo>
                <a:cubicBezTo>
                  <a:pt x="567428" y="188185"/>
                  <a:pt x="542567" y="147339"/>
                  <a:pt x="539642" y="115245"/>
                </a:cubicBezTo>
                <a:cubicBezTo>
                  <a:pt x="536717" y="78775"/>
                  <a:pt x="558654" y="53976"/>
                  <a:pt x="576203" y="24800"/>
                </a:cubicBezTo>
                <a:cubicBezTo>
                  <a:pt x="596677" y="23341"/>
                  <a:pt x="617151" y="5835"/>
                  <a:pt x="642013" y="2918"/>
                </a:cubicBezTo>
                <a:cubicBezTo>
                  <a:pt x="672724" y="0"/>
                  <a:pt x="693198" y="10212"/>
                  <a:pt x="720985" y="20423"/>
                </a:cubicBezTo>
                <a:cubicBezTo>
                  <a:pt x="729759" y="37929"/>
                  <a:pt x="747309" y="48140"/>
                  <a:pt x="759008" y="64187"/>
                </a:cubicBezTo>
                <a:cubicBezTo>
                  <a:pt x="775095" y="90446"/>
                  <a:pt x="779483" y="125457"/>
                  <a:pt x="798494" y="151715"/>
                </a:cubicBezTo>
                <a:close/>
                <a:moveTo>
                  <a:pt x="706360" y="370535"/>
                </a:moveTo>
                <a:cubicBezTo>
                  <a:pt x="696123" y="351571"/>
                  <a:pt x="685886" y="326771"/>
                  <a:pt x="677112" y="304889"/>
                </a:cubicBezTo>
                <a:cubicBezTo>
                  <a:pt x="662487" y="271337"/>
                  <a:pt x="650788" y="236326"/>
                  <a:pt x="653712" y="199856"/>
                </a:cubicBezTo>
                <a:cubicBezTo>
                  <a:pt x="665412" y="180891"/>
                  <a:pt x="685886" y="176515"/>
                  <a:pt x="713673" y="182350"/>
                </a:cubicBezTo>
                <a:cubicBezTo>
                  <a:pt x="744384" y="224655"/>
                  <a:pt x="779483" y="307807"/>
                  <a:pt x="799957" y="367618"/>
                </a:cubicBezTo>
                <a:cubicBezTo>
                  <a:pt x="816044" y="411382"/>
                  <a:pt x="852605" y="487239"/>
                  <a:pt x="821893" y="520792"/>
                </a:cubicBezTo>
                <a:cubicBezTo>
                  <a:pt x="818969" y="523709"/>
                  <a:pt x="799957" y="541215"/>
                  <a:pt x="789720" y="542674"/>
                </a:cubicBezTo>
                <a:cubicBezTo>
                  <a:pt x="778020" y="544132"/>
                  <a:pt x="751696" y="539756"/>
                  <a:pt x="744384" y="533921"/>
                </a:cubicBezTo>
                <a:cubicBezTo>
                  <a:pt x="735609" y="528086"/>
                  <a:pt x="735609" y="514956"/>
                  <a:pt x="728297" y="509121"/>
                </a:cubicBezTo>
                <a:cubicBezTo>
                  <a:pt x="668337" y="377829"/>
                  <a:pt x="602527" y="262584"/>
                  <a:pt x="580590" y="93363"/>
                </a:cubicBezTo>
                <a:cubicBezTo>
                  <a:pt x="592290" y="71481"/>
                  <a:pt x="614226" y="59811"/>
                  <a:pt x="636163" y="48140"/>
                </a:cubicBezTo>
                <a:cubicBezTo>
                  <a:pt x="663950" y="45223"/>
                  <a:pt x="687349" y="56893"/>
                  <a:pt x="709285" y="64187"/>
                </a:cubicBezTo>
                <a:cubicBezTo>
                  <a:pt x="722447" y="84610"/>
                  <a:pt x="739997" y="100657"/>
                  <a:pt x="751696" y="122539"/>
                </a:cubicBezTo>
                <a:cubicBezTo>
                  <a:pt x="759008" y="137127"/>
                  <a:pt x="760471" y="156092"/>
                  <a:pt x="773633" y="166303"/>
                </a:cubicBezTo>
                <a:cubicBezTo>
                  <a:pt x="775095" y="160468"/>
                  <a:pt x="778020" y="166303"/>
                  <a:pt x="780945" y="163386"/>
                </a:cubicBezTo>
                <a:cubicBezTo>
                  <a:pt x="773633" y="121080"/>
                  <a:pt x="753159" y="93363"/>
                  <a:pt x="732684" y="56893"/>
                </a:cubicBezTo>
                <a:cubicBezTo>
                  <a:pt x="723910" y="52517"/>
                  <a:pt x="715135" y="45223"/>
                  <a:pt x="709285" y="35011"/>
                </a:cubicBezTo>
                <a:cubicBezTo>
                  <a:pt x="694661" y="29176"/>
                  <a:pt x="672724" y="17506"/>
                  <a:pt x="647863" y="20423"/>
                </a:cubicBezTo>
                <a:cubicBezTo>
                  <a:pt x="628851" y="23341"/>
                  <a:pt x="606914" y="33552"/>
                  <a:pt x="584978" y="40846"/>
                </a:cubicBezTo>
                <a:cubicBezTo>
                  <a:pt x="565966" y="58352"/>
                  <a:pt x="551341" y="86069"/>
                  <a:pt x="558654" y="119622"/>
                </a:cubicBezTo>
                <a:cubicBezTo>
                  <a:pt x="571816" y="148798"/>
                  <a:pt x="577665" y="185268"/>
                  <a:pt x="590827" y="215902"/>
                </a:cubicBezTo>
                <a:cubicBezTo>
                  <a:pt x="595215" y="247996"/>
                  <a:pt x="608377" y="266960"/>
                  <a:pt x="609839" y="293219"/>
                </a:cubicBezTo>
                <a:cubicBezTo>
                  <a:pt x="631776" y="344277"/>
                  <a:pt x="643475" y="399711"/>
                  <a:pt x="665412" y="447852"/>
                </a:cubicBezTo>
                <a:cubicBezTo>
                  <a:pt x="682961" y="487239"/>
                  <a:pt x="709285" y="532462"/>
                  <a:pt x="738534" y="557262"/>
                </a:cubicBezTo>
                <a:cubicBezTo>
                  <a:pt x="751696" y="557262"/>
                  <a:pt x="760471" y="564556"/>
                  <a:pt x="775095" y="566014"/>
                </a:cubicBezTo>
                <a:cubicBezTo>
                  <a:pt x="786795" y="560179"/>
                  <a:pt x="810194" y="561638"/>
                  <a:pt x="820431" y="558720"/>
                </a:cubicBezTo>
                <a:cubicBezTo>
                  <a:pt x="821893" y="551426"/>
                  <a:pt x="832131" y="548509"/>
                  <a:pt x="840905" y="544132"/>
                </a:cubicBezTo>
                <a:cubicBezTo>
                  <a:pt x="865767" y="512039"/>
                  <a:pt x="852605" y="468275"/>
                  <a:pt x="842368" y="427428"/>
                </a:cubicBezTo>
                <a:cubicBezTo>
                  <a:pt x="839443" y="415758"/>
                  <a:pt x="840905" y="405546"/>
                  <a:pt x="836518" y="395335"/>
                </a:cubicBezTo>
                <a:cubicBezTo>
                  <a:pt x="821893" y="350112"/>
                  <a:pt x="798494" y="299054"/>
                  <a:pt x="783870" y="264043"/>
                </a:cubicBezTo>
                <a:cubicBezTo>
                  <a:pt x="773633" y="237784"/>
                  <a:pt x="760471" y="212985"/>
                  <a:pt x="747309" y="192562"/>
                </a:cubicBezTo>
                <a:cubicBezTo>
                  <a:pt x="742921" y="182350"/>
                  <a:pt x="737072" y="170680"/>
                  <a:pt x="732684" y="166303"/>
                </a:cubicBezTo>
                <a:cubicBezTo>
                  <a:pt x="704898" y="135668"/>
                  <a:pt x="658100" y="157550"/>
                  <a:pt x="634701" y="182350"/>
                </a:cubicBezTo>
                <a:cubicBezTo>
                  <a:pt x="621539" y="233408"/>
                  <a:pt x="643475" y="277172"/>
                  <a:pt x="661025" y="320936"/>
                </a:cubicBezTo>
                <a:cubicBezTo>
                  <a:pt x="666874" y="338442"/>
                  <a:pt x="677112" y="357406"/>
                  <a:pt x="687349" y="373453"/>
                </a:cubicBezTo>
                <a:cubicBezTo>
                  <a:pt x="697586" y="389500"/>
                  <a:pt x="704898" y="415758"/>
                  <a:pt x="722447" y="412840"/>
                </a:cubicBezTo>
                <a:cubicBezTo>
                  <a:pt x="728297" y="399711"/>
                  <a:pt x="713673" y="385123"/>
                  <a:pt x="706360" y="370535"/>
                </a:cubicBezTo>
                <a:close/>
                <a:moveTo>
                  <a:pt x="732684" y="121080"/>
                </a:moveTo>
                <a:cubicBezTo>
                  <a:pt x="725372" y="106492"/>
                  <a:pt x="709285" y="84610"/>
                  <a:pt x="699048" y="77316"/>
                </a:cubicBezTo>
                <a:cubicBezTo>
                  <a:pt x="684424" y="68564"/>
                  <a:pt x="655175" y="59811"/>
                  <a:pt x="640550" y="64187"/>
                </a:cubicBezTo>
                <a:cubicBezTo>
                  <a:pt x="631776" y="67105"/>
                  <a:pt x="625926" y="77316"/>
                  <a:pt x="618614" y="81693"/>
                </a:cubicBezTo>
                <a:cubicBezTo>
                  <a:pt x="609839" y="86069"/>
                  <a:pt x="598140" y="87528"/>
                  <a:pt x="595215" y="99198"/>
                </a:cubicBezTo>
                <a:cubicBezTo>
                  <a:pt x="592290" y="109410"/>
                  <a:pt x="595215" y="128374"/>
                  <a:pt x="596677" y="137127"/>
                </a:cubicBezTo>
                <a:cubicBezTo>
                  <a:pt x="601064" y="161927"/>
                  <a:pt x="612764" y="188185"/>
                  <a:pt x="620076" y="208608"/>
                </a:cubicBezTo>
                <a:cubicBezTo>
                  <a:pt x="617151" y="164844"/>
                  <a:pt x="659562" y="140045"/>
                  <a:pt x="694661" y="138586"/>
                </a:cubicBezTo>
                <a:cubicBezTo>
                  <a:pt x="719522" y="138586"/>
                  <a:pt x="734147" y="156092"/>
                  <a:pt x="750234" y="166303"/>
                </a:cubicBezTo>
                <a:cubicBezTo>
                  <a:pt x="742921" y="147339"/>
                  <a:pt x="744384" y="138586"/>
                  <a:pt x="732684" y="121080"/>
                </a:cubicBezTo>
                <a:close/>
                <a:moveTo>
                  <a:pt x="1058809" y="121080"/>
                </a:moveTo>
                <a:cubicBezTo>
                  <a:pt x="1041260" y="129833"/>
                  <a:pt x="1016398" y="125457"/>
                  <a:pt x="992999" y="128374"/>
                </a:cubicBezTo>
                <a:cubicBezTo>
                  <a:pt x="971063" y="131292"/>
                  <a:pt x="949126" y="141504"/>
                  <a:pt x="931577" y="142962"/>
                </a:cubicBezTo>
                <a:cubicBezTo>
                  <a:pt x="921340" y="144421"/>
                  <a:pt x="912565" y="141504"/>
                  <a:pt x="902328" y="142962"/>
                </a:cubicBezTo>
                <a:cubicBezTo>
                  <a:pt x="852605" y="151715"/>
                  <a:pt x="810194" y="172138"/>
                  <a:pt x="760471" y="185268"/>
                </a:cubicBezTo>
                <a:cubicBezTo>
                  <a:pt x="785332" y="218820"/>
                  <a:pt x="805807" y="280090"/>
                  <a:pt x="827743" y="328230"/>
                </a:cubicBezTo>
                <a:cubicBezTo>
                  <a:pt x="845293" y="401170"/>
                  <a:pt x="890628" y="487239"/>
                  <a:pt x="862842" y="555803"/>
                </a:cubicBezTo>
                <a:cubicBezTo>
                  <a:pt x="840905" y="573308"/>
                  <a:pt x="807269" y="573308"/>
                  <a:pt x="776558" y="584979"/>
                </a:cubicBezTo>
                <a:cubicBezTo>
                  <a:pt x="772170" y="582061"/>
                  <a:pt x="764858" y="580602"/>
                  <a:pt x="760471" y="577685"/>
                </a:cubicBezTo>
                <a:cubicBezTo>
                  <a:pt x="720985" y="576226"/>
                  <a:pt x="700511" y="542674"/>
                  <a:pt x="685886" y="514956"/>
                </a:cubicBezTo>
                <a:cubicBezTo>
                  <a:pt x="640550" y="433264"/>
                  <a:pt x="603989" y="319477"/>
                  <a:pt x="580590" y="231949"/>
                </a:cubicBezTo>
                <a:cubicBezTo>
                  <a:pt x="561578" y="234867"/>
                  <a:pt x="544029" y="242161"/>
                  <a:pt x="529405" y="246537"/>
                </a:cubicBezTo>
                <a:cubicBezTo>
                  <a:pt x="503081" y="253831"/>
                  <a:pt x="486994" y="259666"/>
                  <a:pt x="467982" y="264043"/>
                </a:cubicBezTo>
                <a:cubicBezTo>
                  <a:pt x="450433" y="268419"/>
                  <a:pt x="434346" y="275713"/>
                  <a:pt x="418259" y="281548"/>
                </a:cubicBezTo>
                <a:cubicBezTo>
                  <a:pt x="386085" y="291760"/>
                  <a:pt x="352449" y="296136"/>
                  <a:pt x="320275" y="306348"/>
                </a:cubicBezTo>
                <a:cubicBezTo>
                  <a:pt x="299801" y="312183"/>
                  <a:pt x="280789" y="323854"/>
                  <a:pt x="261777" y="331148"/>
                </a:cubicBezTo>
                <a:cubicBezTo>
                  <a:pt x="209129" y="351571"/>
                  <a:pt x="156481" y="366159"/>
                  <a:pt x="105296" y="393876"/>
                </a:cubicBezTo>
                <a:cubicBezTo>
                  <a:pt x="76047" y="395335"/>
                  <a:pt x="54110" y="421593"/>
                  <a:pt x="23399" y="427428"/>
                </a:cubicBezTo>
                <a:cubicBezTo>
                  <a:pt x="21937" y="510580"/>
                  <a:pt x="29249" y="595190"/>
                  <a:pt x="45336" y="688554"/>
                </a:cubicBezTo>
                <a:cubicBezTo>
                  <a:pt x="51186" y="723565"/>
                  <a:pt x="67272" y="757117"/>
                  <a:pt x="71660" y="795046"/>
                </a:cubicBezTo>
                <a:cubicBezTo>
                  <a:pt x="78972" y="850481"/>
                  <a:pt x="89209" y="904456"/>
                  <a:pt x="105296" y="958432"/>
                </a:cubicBezTo>
                <a:cubicBezTo>
                  <a:pt x="121383" y="1013866"/>
                  <a:pt x="131620" y="1070759"/>
                  <a:pt x="149169" y="1121817"/>
                </a:cubicBezTo>
                <a:cubicBezTo>
                  <a:pt x="162331" y="1164123"/>
                  <a:pt x="179881" y="1206428"/>
                  <a:pt x="195967" y="1244357"/>
                </a:cubicBezTo>
                <a:cubicBezTo>
                  <a:pt x="210592" y="1279368"/>
                  <a:pt x="223754" y="1310003"/>
                  <a:pt x="235453" y="1342096"/>
                </a:cubicBezTo>
                <a:cubicBezTo>
                  <a:pt x="257390" y="1400448"/>
                  <a:pt x="280789" y="1458800"/>
                  <a:pt x="310038" y="1506941"/>
                </a:cubicBezTo>
                <a:cubicBezTo>
                  <a:pt x="391935" y="1435459"/>
                  <a:pt x="501618" y="1398989"/>
                  <a:pt x="598140" y="1356684"/>
                </a:cubicBezTo>
                <a:cubicBezTo>
                  <a:pt x="701973" y="1311461"/>
                  <a:pt x="824818" y="1296873"/>
                  <a:pt x="938889" y="1269156"/>
                </a:cubicBezTo>
                <a:cubicBezTo>
                  <a:pt x="991537" y="1256027"/>
                  <a:pt x="1031023" y="1242898"/>
                  <a:pt x="1074896" y="1229769"/>
                </a:cubicBezTo>
                <a:cubicBezTo>
                  <a:pt x="1121694" y="1215181"/>
                  <a:pt x="1169955" y="1204969"/>
                  <a:pt x="1213828" y="1187463"/>
                </a:cubicBezTo>
                <a:cubicBezTo>
                  <a:pt x="1257702" y="1171417"/>
                  <a:pt x="1297188" y="1149535"/>
                  <a:pt x="1339599" y="1137864"/>
                </a:cubicBezTo>
                <a:cubicBezTo>
                  <a:pt x="1355685" y="1120359"/>
                  <a:pt x="1390784" y="1114523"/>
                  <a:pt x="1411258" y="1104312"/>
                </a:cubicBezTo>
                <a:cubicBezTo>
                  <a:pt x="1403946" y="1072218"/>
                  <a:pt x="1380547" y="1051795"/>
                  <a:pt x="1364460" y="1024078"/>
                </a:cubicBezTo>
                <a:cubicBezTo>
                  <a:pt x="1346911" y="989067"/>
                  <a:pt x="1326437" y="958432"/>
                  <a:pt x="1311812" y="926338"/>
                </a:cubicBezTo>
                <a:cubicBezTo>
                  <a:pt x="1279638" y="851939"/>
                  <a:pt x="1248927" y="780458"/>
                  <a:pt x="1225528" y="704600"/>
                </a:cubicBezTo>
                <a:cubicBezTo>
                  <a:pt x="1213828" y="669589"/>
                  <a:pt x="1199204" y="636037"/>
                  <a:pt x="1190429" y="601026"/>
                </a:cubicBezTo>
                <a:cubicBezTo>
                  <a:pt x="1180192" y="561638"/>
                  <a:pt x="1175805" y="519333"/>
                  <a:pt x="1168493" y="477028"/>
                </a:cubicBezTo>
                <a:cubicBezTo>
                  <a:pt x="1162643" y="439099"/>
                  <a:pt x="1152406" y="399711"/>
                  <a:pt x="1145094" y="358865"/>
                </a:cubicBezTo>
                <a:cubicBezTo>
                  <a:pt x="1129007" y="275713"/>
                  <a:pt x="1140706" y="194020"/>
                  <a:pt x="1114382" y="115245"/>
                </a:cubicBezTo>
                <a:cubicBezTo>
                  <a:pt x="1112920" y="115245"/>
                  <a:pt x="1111457" y="115245"/>
                  <a:pt x="1109995" y="115245"/>
                </a:cubicBezTo>
                <a:cubicBezTo>
                  <a:pt x="1083671" y="118163"/>
                  <a:pt x="1079284" y="125457"/>
                  <a:pt x="1058809" y="121080"/>
                </a:cubicBezTo>
                <a:close/>
                <a:moveTo>
                  <a:pt x="770708" y="528086"/>
                </a:moveTo>
                <a:cubicBezTo>
                  <a:pt x="780945" y="529544"/>
                  <a:pt x="799957" y="520792"/>
                  <a:pt x="798494" y="516415"/>
                </a:cubicBezTo>
                <a:cubicBezTo>
                  <a:pt x="816044" y="506204"/>
                  <a:pt x="818969" y="479945"/>
                  <a:pt x="817506" y="459522"/>
                </a:cubicBezTo>
                <a:cubicBezTo>
                  <a:pt x="779483" y="370535"/>
                  <a:pt x="756083" y="269878"/>
                  <a:pt x="703436" y="199856"/>
                </a:cubicBezTo>
                <a:cubicBezTo>
                  <a:pt x="685886" y="196938"/>
                  <a:pt x="675649" y="194020"/>
                  <a:pt x="669799" y="204232"/>
                </a:cubicBezTo>
                <a:cubicBezTo>
                  <a:pt x="675649" y="204232"/>
                  <a:pt x="669799" y="205691"/>
                  <a:pt x="669799" y="205691"/>
                </a:cubicBezTo>
                <a:cubicBezTo>
                  <a:pt x="662487" y="255290"/>
                  <a:pt x="688811" y="281548"/>
                  <a:pt x="700511" y="319477"/>
                </a:cubicBezTo>
                <a:cubicBezTo>
                  <a:pt x="704898" y="334065"/>
                  <a:pt x="709285" y="338442"/>
                  <a:pt x="713673" y="350112"/>
                </a:cubicBezTo>
                <a:cubicBezTo>
                  <a:pt x="715135" y="354488"/>
                  <a:pt x="715135" y="360324"/>
                  <a:pt x="716597" y="364700"/>
                </a:cubicBezTo>
                <a:cubicBezTo>
                  <a:pt x="728297" y="388041"/>
                  <a:pt x="761933" y="407005"/>
                  <a:pt x="735609" y="430346"/>
                </a:cubicBezTo>
                <a:cubicBezTo>
                  <a:pt x="728297" y="427428"/>
                  <a:pt x="716597" y="433264"/>
                  <a:pt x="707823" y="434722"/>
                </a:cubicBezTo>
                <a:cubicBezTo>
                  <a:pt x="725372" y="459522"/>
                  <a:pt x="738534" y="523709"/>
                  <a:pt x="770708" y="528086"/>
                </a:cubicBezTo>
                <a:close/>
              </a:path>
            </a:pathLst>
          </a:custGeom>
          <a:solidFill>
            <a:srgbClr val="4874CB"/>
          </a:solidFill>
          <a:ln/>
        </p:spPr>
      </p:sp>
      <p:sp>
        <p:nvSpPr>
          <p:cNvPr id="26" name="Text 23"/>
          <p:cNvSpPr/>
          <p:nvPr/>
        </p:nvSpPr>
        <p:spPr>
          <a:xfrm rot="420000">
            <a:off x="6287138" y="5013328"/>
            <a:ext cx="1433195" cy="1525905"/>
          </a:xfrm>
          <a:prstGeom prst="rect">
            <a:avLst/>
          </a:prstGeom>
          <a:noFill/>
          <a:ln/>
        </p:spPr>
        <p:txBody>
          <a:bodyPr wrap="square" lIns="45720" tIns="91440" rIns="91440" bIns="45720" rtlCol="0" anchor="t"/>
          <a:lstStyle/>
          <a:p>
            <a:endParaRPr lang="en-US" sz="1600" dirty="0"/>
          </a:p>
        </p:txBody>
      </p:sp>
      <p:sp>
        <p:nvSpPr>
          <p:cNvPr id="27" name="Text 24"/>
          <p:cNvSpPr/>
          <p:nvPr/>
        </p:nvSpPr>
        <p:spPr>
          <a:xfrm>
            <a:off x="6362065" y="5431155"/>
            <a:ext cx="1894840" cy="1107996"/>
          </a:xfrm>
          <a:prstGeom prst="rect">
            <a:avLst/>
          </a:prstGeom>
          <a:noFill/>
          <a:ln/>
        </p:spPr>
        <p:txBody>
          <a:bodyPr wrap="square" lIns="91440" tIns="45720" rIns="91440" bIns="45720" rtlCol="0" anchor="t">
            <a:spAutoFit/>
          </a:bodyPr>
          <a:lstStyle/>
          <a:p>
            <a:r>
              <a:rPr lang="en-US" sz="6600" b="1" dirty="0">
                <a:gradFill flip="none" rotWithShape="0">
                  <a:gsLst>
                    <a:gs pos="0">
                      <a:srgbClr val="EDBE32"/>
                    </a:gs>
                    <a:gs pos="38000">
                      <a:srgbClr val="FCD254"/>
                    </a:gs>
                    <a:gs pos="75000">
                      <a:srgbClr val="FFE890">
                        <a:alpha val="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28" name="Text 25"/>
          <p:cNvSpPr/>
          <p:nvPr/>
        </p:nvSpPr>
        <p:spPr>
          <a:xfrm>
            <a:off x="6223002" y="6111240"/>
            <a:ext cx="4444365" cy="523220"/>
          </a:xfrm>
          <a:prstGeom prst="rect">
            <a:avLst/>
          </a:prstGeom>
          <a:solidFill>
            <a:srgbClr val="FDF3E9"/>
          </a:solidFill>
          <a:ln/>
        </p:spPr>
        <p:txBody>
          <a:bodyPr wrap="square" lIns="91440" tIns="45720" rIns="91440" bIns="45720" rtlCol="0" anchor="t">
            <a:spAutoFit/>
          </a:bodyPr>
          <a:lstStyle/>
          <a:p>
            <a:r>
              <a:rPr lang="en-US" sz="2800" dirty="0">
                <a:solidFill>
                  <a:srgbClr val="000000"/>
                </a:solidFill>
                <a:latin typeface="MiSans" pitchFamily="34" charset="0"/>
                <a:ea typeface="MiSans" pitchFamily="34" charset="-122"/>
                <a:cs typeface="MiSans" pitchFamily="34" charset="-120"/>
              </a:rPr>
              <a:t>Production Hardening</a:t>
            </a:r>
            <a:endParaRPr lang="en-US" sz="1600" dirty="0"/>
          </a:p>
        </p:txBody>
      </p:sp>
      <p:pic>
        <p:nvPicPr>
          <p:cNvPr id="29" name="Image 1" descr="https://kimi-img.moonshot.cn/pub/slides/slides_tmpl/image/25-08-27-20:02:26-d2nf7kh8bjvh7rlj06s0.png"/>
          <p:cNvPicPr>
            <a:picLocks noChangeAspect="1"/>
          </p:cNvPicPr>
          <p:nvPr/>
        </p:nvPicPr>
        <p:blipFill>
          <a:blip r:embed="rId4"/>
          <a:stretch>
            <a:fillRect/>
          </a:stretch>
        </p:blipFill>
        <p:spPr>
          <a:xfrm>
            <a:off x="9020812" y="2839723"/>
            <a:ext cx="1987551" cy="494031"/>
          </a:xfrm>
          <a:prstGeom prst="rect">
            <a:avLst/>
          </a:prstGeom>
        </p:spPr>
      </p:pic>
      <p:sp>
        <p:nvSpPr>
          <p:cNvPr id="30" name="Shape 26"/>
          <p:cNvSpPr/>
          <p:nvPr/>
        </p:nvSpPr>
        <p:spPr>
          <a:xfrm>
            <a:off x="10158097" y="3656968"/>
            <a:ext cx="1291591" cy="676911"/>
          </a:xfrm>
          <a:custGeom>
            <a:avLst/>
            <a:gdLst/>
            <a:ahLst/>
            <a:cxnLst/>
            <a:rect l="l" t="t" r="r" b="b"/>
            <a:pathLst>
              <a:path w="1291590" h="676910">
                <a:moveTo>
                  <a:pt x="1206381" y="85552"/>
                </a:moveTo>
                <a:cubicBezTo>
                  <a:pt x="1255713" y="44277"/>
                  <a:pt x="1300559" y="138834"/>
                  <a:pt x="1291590" y="182360"/>
                </a:cubicBezTo>
                <a:cubicBezTo>
                  <a:pt x="1289348" y="191366"/>
                  <a:pt x="1281126" y="203373"/>
                  <a:pt x="1274399" y="214630"/>
                </a:cubicBezTo>
                <a:cubicBezTo>
                  <a:pt x="1259450" y="239395"/>
                  <a:pt x="1251228" y="250652"/>
                  <a:pt x="1230299" y="265661"/>
                </a:cubicBezTo>
                <a:cubicBezTo>
                  <a:pt x="1203391" y="285173"/>
                  <a:pt x="1160787" y="303934"/>
                  <a:pt x="1138363" y="322695"/>
                </a:cubicBezTo>
                <a:cubicBezTo>
                  <a:pt x="1079315" y="382732"/>
                  <a:pt x="990368" y="412750"/>
                  <a:pt x="926088" y="467533"/>
                </a:cubicBezTo>
                <a:cubicBezTo>
                  <a:pt x="890958" y="478040"/>
                  <a:pt x="867040" y="499803"/>
                  <a:pt x="843121" y="520815"/>
                </a:cubicBezTo>
                <a:cubicBezTo>
                  <a:pt x="807991" y="534324"/>
                  <a:pt x="779588" y="554586"/>
                  <a:pt x="754922" y="580101"/>
                </a:cubicBezTo>
                <a:cubicBezTo>
                  <a:pt x="733994" y="588356"/>
                  <a:pt x="711570" y="598863"/>
                  <a:pt x="671956" y="597362"/>
                </a:cubicBezTo>
                <a:cubicBezTo>
                  <a:pt x="622624" y="595110"/>
                  <a:pt x="571050" y="590608"/>
                  <a:pt x="536668" y="582353"/>
                </a:cubicBezTo>
                <a:cubicBezTo>
                  <a:pt x="541152" y="618375"/>
                  <a:pt x="518729" y="646141"/>
                  <a:pt x="494811" y="665653"/>
                </a:cubicBezTo>
                <a:cubicBezTo>
                  <a:pt x="484346" y="673908"/>
                  <a:pt x="469397" y="684415"/>
                  <a:pt x="459680" y="676910"/>
                </a:cubicBezTo>
                <a:cubicBezTo>
                  <a:pt x="449964" y="644640"/>
                  <a:pt x="489578" y="632633"/>
                  <a:pt x="473135" y="599613"/>
                </a:cubicBezTo>
                <a:cubicBezTo>
                  <a:pt x="469397" y="603365"/>
                  <a:pt x="470145" y="611620"/>
                  <a:pt x="466408" y="615373"/>
                </a:cubicBezTo>
                <a:cubicBezTo>
                  <a:pt x="446226" y="649894"/>
                  <a:pt x="303464" y="675409"/>
                  <a:pt x="376714" y="617624"/>
                </a:cubicBezTo>
                <a:cubicBezTo>
                  <a:pt x="382693" y="589857"/>
                  <a:pt x="404369" y="572597"/>
                  <a:pt x="407359" y="549333"/>
                </a:cubicBezTo>
                <a:cubicBezTo>
                  <a:pt x="399885" y="539577"/>
                  <a:pt x="381946" y="540327"/>
                  <a:pt x="374471" y="531322"/>
                </a:cubicBezTo>
                <a:cubicBezTo>
                  <a:pt x="248900" y="501304"/>
                  <a:pt x="127066" y="480291"/>
                  <a:pt x="6727" y="445770"/>
                </a:cubicBezTo>
                <a:cubicBezTo>
                  <a:pt x="6727" y="442018"/>
                  <a:pt x="5232" y="439766"/>
                  <a:pt x="2242" y="439016"/>
                </a:cubicBezTo>
                <a:cubicBezTo>
                  <a:pt x="0" y="426258"/>
                  <a:pt x="5980" y="422506"/>
                  <a:pt x="6727" y="412750"/>
                </a:cubicBezTo>
                <a:cubicBezTo>
                  <a:pt x="25413" y="403745"/>
                  <a:pt x="41110" y="397741"/>
                  <a:pt x="68018" y="403745"/>
                </a:cubicBezTo>
                <a:cubicBezTo>
                  <a:pt x="68018" y="395490"/>
                  <a:pt x="74745" y="378980"/>
                  <a:pt x="85209" y="372976"/>
                </a:cubicBezTo>
                <a:cubicBezTo>
                  <a:pt x="63533" y="368473"/>
                  <a:pt x="68765" y="336204"/>
                  <a:pt x="87451" y="331701"/>
                </a:cubicBezTo>
                <a:cubicBezTo>
                  <a:pt x="86704" y="322695"/>
                  <a:pt x="73250" y="327198"/>
                  <a:pt x="70260" y="320444"/>
                </a:cubicBezTo>
                <a:cubicBezTo>
                  <a:pt x="67270" y="313690"/>
                  <a:pt x="68018" y="309187"/>
                  <a:pt x="72502" y="305435"/>
                </a:cubicBezTo>
                <a:cubicBezTo>
                  <a:pt x="55311" y="297930"/>
                  <a:pt x="34383" y="302433"/>
                  <a:pt x="35130" y="280670"/>
                </a:cubicBezTo>
                <a:cubicBezTo>
                  <a:pt x="35878" y="267162"/>
                  <a:pt x="50079" y="266411"/>
                  <a:pt x="61291" y="261158"/>
                </a:cubicBezTo>
                <a:cubicBezTo>
                  <a:pt x="130803" y="227388"/>
                  <a:pt x="212275" y="192116"/>
                  <a:pt x="293000" y="155344"/>
                </a:cubicBezTo>
                <a:cubicBezTo>
                  <a:pt x="342331" y="133581"/>
                  <a:pt x="386431" y="110317"/>
                  <a:pt x="435762" y="90055"/>
                </a:cubicBezTo>
                <a:cubicBezTo>
                  <a:pt x="450711" y="83300"/>
                  <a:pt x="464913" y="78798"/>
                  <a:pt x="479114" y="72044"/>
                </a:cubicBezTo>
                <a:cubicBezTo>
                  <a:pt x="500790" y="62288"/>
                  <a:pt x="517981" y="50280"/>
                  <a:pt x="544890" y="43526"/>
                </a:cubicBezTo>
                <a:cubicBezTo>
                  <a:pt x="547879" y="40525"/>
                  <a:pt x="550869" y="37523"/>
                  <a:pt x="553859" y="34521"/>
                </a:cubicBezTo>
                <a:cubicBezTo>
                  <a:pt x="571798" y="35271"/>
                  <a:pt x="580767" y="21013"/>
                  <a:pt x="595716" y="15009"/>
                </a:cubicBezTo>
                <a:cubicBezTo>
                  <a:pt x="630846" y="0"/>
                  <a:pt x="686905" y="10506"/>
                  <a:pt x="728762" y="15009"/>
                </a:cubicBezTo>
                <a:cubicBezTo>
                  <a:pt x="802759" y="22514"/>
                  <a:pt x="881989" y="39774"/>
                  <a:pt x="956733" y="48029"/>
                </a:cubicBezTo>
                <a:cubicBezTo>
                  <a:pt x="984389" y="51031"/>
                  <a:pt x="1011297" y="47279"/>
                  <a:pt x="1037458" y="50280"/>
                </a:cubicBezTo>
                <a:cubicBezTo>
                  <a:pt x="1097254" y="56284"/>
                  <a:pt x="1155554" y="77297"/>
                  <a:pt x="1201896" y="78798"/>
                </a:cubicBezTo>
                <a:cubicBezTo>
                  <a:pt x="1206381" y="77297"/>
                  <a:pt x="1206381" y="81800"/>
                  <a:pt x="1206381" y="85552"/>
                </a:cubicBezTo>
                <a:close/>
                <a:moveTo>
                  <a:pt x="790052" y="48029"/>
                </a:moveTo>
                <a:cubicBezTo>
                  <a:pt x="742963" y="43526"/>
                  <a:pt x="697369" y="33020"/>
                  <a:pt x="652522" y="28517"/>
                </a:cubicBezTo>
                <a:cubicBezTo>
                  <a:pt x="624119" y="25515"/>
                  <a:pt x="596463" y="39024"/>
                  <a:pt x="575535" y="48029"/>
                </a:cubicBezTo>
                <a:cubicBezTo>
                  <a:pt x="548627" y="60036"/>
                  <a:pt x="521719" y="72794"/>
                  <a:pt x="494811" y="85552"/>
                </a:cubicBezTo>
                <a:cubicBezTo>
                  <a:pt x="464165" y="99810"/>
                  <a:pt x="429783" y="108065"/>
                  <a:pt x="398390" y="122324"/>
                </a:cubicBezTo>
                <a:cubicBezTo>
                  <a:pt x="390168" y="126827"/>
                  <a:pt x="383441" y="133581"/>
                  <a:pt x="374471" y="138084"/>
                </a:cubicBezTo>
                <a:cubicBezTo>
                  <a:pt x="266839" y="187614"/>
                  <a:pt x="152479" y="227388"/>
                  <a:pt x="50079" y="285173"/>
                </a:cubicBezTo>
                <a:cubicBezTo>
                  <a:pt x="93431" y="298681"/>
                  <a:pt x="136036" y="298681"/>
                  <a:pt x="174903" y="303184"/>
                </a:cubicBezTo>
                <a:cubicBezTo>
                  <a:pt x="198074" y="305435"/>
                  <a:pt x="219002" y="312940"/>
                  <a:pt x="240678" y="315941"/>
                </a:cubicBezTo>
                <a:cubicBezTo>
                  <a:pt x="284030" y="322695"/>
                  <a:pt x="328877" y="327949"/>
                  <a:pt x="372229" y="336204"/>
                </a:cubicBezTo>
                <a:cubicBezTo>
                  <a:pt x="419318" y="344459"/>
                  <a:pt x="461923" y="358717"/>
                  <a:pt x="506022" y="369224"/>
                </a:cubicBezTo>
                <a:cubicBezTo>
                  <a:pt x="581514" y="387235"/>
                  <a:pt x="668218" y="384983"/>
                  <a:pt x="726519" y="436765"/>
                </a:cubicBezTo>
                <a:cubicBezTo>
                  <a:pt x="742963" y="457777"/>
                  <a:pt x="739226" y="490047"/>
                  <a:pt x="737731" y="514061"/>
                </a:cubicBezTo>
                <a:cubicBezTo>
                  <a:pt x="720540" y="532072"/>
                  <a:pt x="712318" y="556087"/>
                  <a:pt x="683167" y="557588"/>
                </a:cubicBezTo>
                <a:cubicBezTo>
                  <a:pt x="639068" y="561340"/>
                  <a:pt x="570303" y="538826"/>
                  <a:pt x="532183" y="547081"/>
                </a:cubicBezTo>
                <a:cubicBezTo>
                  <a:pt x="526203" y="565092"/>
                  <a:pt x="550869" y="564342"/>
                  <a:pt x="560586" y="566593"/>
                </a:cubicBezTo>
                <a:cubicBezTo>
                  <a:pt x="586747" y="572597"/>
                  <a:pt x="604685" y="571846"/>
                  <a:pt x="630846" y="573347"/>
                </a:cubicBezTo>
                <a:cubicBezTo>
                  <a:pt x="666724" y="574848"/>
                  <a:pt x="700359" y="586855"/>
                  <a:pt x="731004" y="568845"/>
                </a:cubicBezTo>
                <a:cubicBezTo>
                  <a:pt x="746700" y="546331"/>
                  <a:pt x="766134" y="519315"/>
                  <a:pt x="768376" y="493799"/>
                </a:cubicBezTo>
                <a:cubicBezTo>
                  <a:pt x="771366" y="453275"/>
                  <a:pt x="756417" y="395490"/>
                  <a:pt x="725024" y="379730"/>
                </a:cubicBezTo>
                <a:cubicBezTo>
                  <a:pt x="679430" y="357967"/>
                  <a:pt x="601696" y="354965"/>
                  <a:pt x="536668" y="348961"/>
                </a:cubicBezTo>
                <a:cubicBezTo>
                  <a:pt x="512002" y="346710"/>
                  <a:pt x="476872" y="348961"/>
                  <a:pt x="461923" y="324947"/>
                </a:cubicBezTo>
                <a:cubicBezTo>
                  <a:pt x="476124" y="320444"/>
                  <a:pt x="486589" y="329450"/>
                  <a:pt x="501538" y="331701"/>
                </a:cubicBezTo>
                <a:cubicBezTo>
                  <a:pt x="577030" y="343708"/>
                  <a:pt x="689894" y="333952"/>
                  <a:pt x="742216" y="370725"/>
                </a:cubicBezTo>
                <a:cubicBezTo>
                  <a:pt x="901422" y="290426"/>
                  <a:pt x="1059134" y="208626"/>
                  <a:pt x="1188442" y="98310"/>
                </a:cubicBezTo>
                <a:cubicBezTo>
                  <a:pt x="1062123" y="88554"/>
                  <a:pt x="932815" y="60787"/>
                  <a:pt x="790052" y="48029"/>
                </a:cubicBezTo>
                <a:close/>
                <a:moveTo>
                  <a:pt x="772861" y="538076"/>
                </a:moveTo>
                <a:cubicBezTo>
                  <a:pt x="772114" y="540327"/>
                  <a:pt x="769871" y="543329"/>
                  <a:pt x="772861" y="540327"/>
                </a:cubicBezTo>
                <a:cubicBezTo>
                  <a:pt x="913381" y="449522"/>
                  <a:pt x="1062871" y="368473"/>
                  <a:pt x="1190685" y="265661"/>
                </a:cubicBezTo>
                <a:cubicBezTo>
                  <a:pt x="1210118" y="254404"/>
                  <a:pt x="1240016" y="238645"/>
                  <a:pt x="1256460" y="216881"/>
                </a:cubicBezTo>
                <a:cubicBezTo>
                  <a:pt x="1287853" y="178608"/>
                  <a:pt x="1265429" y="126076"/>
                  <a:pt x="1237026" y="100561"/>
                </a:cubicBezTo>
                <a:cubicBezTo>
                  <a:pt x="1210118" y="99060"/>
                  <a:pt x="1198159" y="121574"/>
                  <a:pt x="1182463" y="133581"/>
                </a:cubicBezTo>
                <a:cubicBezTo>
                  <a:pt x="1156302" y="154594"/>
                  <a:pt x="1124909" y="168102"/>
                  <a:pt x="1100991" y="190615"/>
                </a:cubicBezTo>
                <a:cubicBezTo>
                  <a:pt x="1047175" y="219883"/>
                  <a:pt x="999338" y="252903"/>
                  <a:pt x="947764" y="282921"/>
                </a:cubicBezTo>
                <a:cubicBezTo>
                  <a:pt x="922351" y="298681"/>
                  <a:pt x="894695" y="308437"/>
                  <a:pt x="869282" y="322695"/>
                </a:cubicBezTo>
                <a:cubicBezTo>
                  <a:pt x="860313" y="327949"/>
                  <a:pt x="854333" y="335453"/>
                  <a:pt x="845364" y="339956"/>
                </a:cubicBezTo>
                <a:cubicBezTo>
                  <a:pt x="815466" y="354965"/>
                  <a:pt x="784073" y="363970"/>
                  <a:pt x="759407" y="386484"/>
                </a:cubicBezTo>
                <a:cubicBezTo>
                  <a:pt x="793042" y="427759"/>
                  <a:pt x="797527" y="498302"/>
                  <a:pt x="772861" y="538076"/>
                </a:cubicBezTo>
                <a:close/>
                <a:moveTo>
                  <a:pt x="103148" y="344459"/>
                </a:moveTo>
                <a:cubicBezTo>
                  <a:pt x="148742" y="354965"/>
                  <a:pt x="207791" y="359468"/>
                  <a:pt x="251890" y="364721"/>
                </a:cubicBezTo>
                <a:cubicBezTo>
                  <a:pt x="272071" y="366972"/>
                  <a:pt x="301969" y="365471"/>
                  <a:pt x="308696" y="384233"/>
                </a:cubicBezTo>
                <a:cubicBezTo>
                  <a:pt x="244415" y="374477"/>
                  <a:pt x="168176" y="370725"/>
                  <a:pt x="100905" y="360218"/>
                </a:cubicBezTo>
                <a:cubicBezTo>
                  <a:pt x="100905" y="366972"/>
                  <a:pt x="105390" y="369974"/>
                  <a:pt x="105390" y="377479"/>
                </a:cubicBezTo>
                <a:cubicBezTo>
                  <a:pt x="116602" y="377479"/>
                  <a:pt x="129308" y="384233"/>
                  <a:pt x="144257" y="386484"/>
                </a:cubicBezTo>
                <a:cubicBezTo>
                  <a:pt x="179388" y="391737"/>
                  <a:pt x="223487" y="383482"/>
                  <a:pt x="240678" y="403745"/>
                </a:cubicBezTo>
                <a:cubicBezTo>
                  <a:pt x="197326" y="402244"/>
                  <a:pt x="157712" y="403745"/>
                  <a:pt x="122581" y="397741"/>
                </a:cubicBezTo>
                <a:cubicBezTo>
                  <a:pt x="110622" y="395490"/>
                  <a:pt x="98663" y="384233"/>
                  <a:pt x="87451" y="393238"/>
                </a:cubicBezTo>
                <a:cubicBezTo>
                  <a:pt x="84462" y="412000"/>
                  <a:pt x="112117" y="410499"/>
                  <a:pt x="122581" y="408247"/>
                </a:cubicBezTo>
                <a:cubicBezTo>
                  <a:pt x="223487" y="434513"/>
                  <a:pt x="317665" y="462280"/>
                  <a:pt x="414086" y="481041"/>
                </a:cubicBezTo>
                <a:cubicBezTo>
                  <a:pt x="413339" y="464531"/>
                  <a:pt x="422308" y="439016"/>
                  <a:pt x="442489" y="430761"/>
                </a:cubicBezTo>
                <a:cubicBezTo>
                  <a:pt x="414086" y="421755"/>
                  <a:pt x="378956" y="431511"/>
                  <a:pt x="365502" y="410499"/>
                </a:cubicBezTo>
                <a:cubicBezTo>
                  <a:pt x="407359" y="399992"/>
                  <a:pt x="452953" y="419504"/>
                  <a:pt x="497053" y="426258"/>
                </a:cubicBezTo>
                <a:cubicBezTo>
                  <a:pt x="512749" y="428510"/>
                  <a:pt x="529941" y="425508"/>
                  <a:pt x="544890" y="428510"/>
                </a:cubicBezTo>
                <a:cubicBezTo>
                  <a:pt x="558344" y="430761"/>
                  <a:pt x="572545" y="436765"/>
                  <a:pt x="586747" y="439016"/>
                </a:cubicBezTo>
                <a:cubicBezTo>
                  <a:pt x="603938" y="442018"/>
                  <a:pt x="624119" y="437515"/>
                  <a:pt x="636826" y="450273"/>
                </a:cubicBezTo>
                <a:cubicBezTo>
                  <a:pt x="631593" y="466032"/>
                  <a:pt x="610665" y="456276"/>
                  <a:pt x="595716" y="457027"/>
                </a:cubicBezTo>
                <a:cubicBezTo>
                  <a:pt x="575535" y="482542"/>
                  <a:pt x="532930" y="484794"/>
                  <a:pt x="532183" y="529070"/>
                </a:cubicBezTo>
                <a:cubicBezTo>
                  <a:pt x="583009" y="523817"/>
                  <a:pt x="675693" y="564342"/>
                  <a:pt x="707086" y="516313"/>
                </a:cubicBezTo>
                <a:cubicBezTo>
                  <a:pt x="684662" y="508808"/>
                  <a:pt x="659997" y="516313"/>
                  <a:pt x="645795" y="500553"/>
                </a:cubicBezTo>
                <a:cubicBezTo>
                  <a:pt x="668218" y="498302"/>
                  <a:pt x="722035" y="507307"/>
                  <a:pt x="720540" y="487795"/>
                </a:cubicBezTo>
                <a:cubicBezTo>
                  <a:pt x="702601" y="480291"/>
                  <a:pt x="662986" y="491548"/>
                  <a:pt x="645795" y="472036"/>
                </a:cubicBezTo>
                <a:cubicBezTo>
                  <a:pt x="669713" y="468284"/>
                  <a:pt x="701854" y="469785"/>
                  <a:pt x="718297" y="469785"/>
                </a:cubicBezTo>
                <a:cubicBezTo>
                  <a:pt x="710076" y="422506"/>
                  <a:pt x="661491" y="418754"/>
                  <a:pt x="617392" y="408247"/>
                </a:cubicBezTo>
                <a:cubicBezTo>
                  <a:pt x="445479" y="368473"/>
                  <a:pt x="264597" y="326448"/>
                  <a:pt x="80724" y="307686"/>
                </a:cubicBezTo>
                <a:cubicBezTo>
                  <a:pt x="97916" y="309187"/>
                  <a:pt x="107633" y="327949"/>
                  <a:pt x="103148" y="344459"/>
                </a:cubicBezTo>
                <a:close/>
                <a:moveTo>
                  <a:pt x="223487" y="454775"/>
                </a:moveTo>
                <a:cubicBezTo>
                  <a:pt x="192842" y="445770"/>
                  <a:pt x="162196" y="433012"/>
                  <a:pt x="129308" y="428510"/>
                </a:cubicBezTo>
                <a:cubicBezTo>
                  <a:pt x="93431" y="422506"/>
                  <a:pt x="38867" y="407497"/>
                  <a:pt x="21676" y="432262"/>
                </a:cubicBezTo>
                <a:cubicBezTo>
                  <a:pt x="142015" y="464531"/>
                  <a:pt x="293000" y="490047"/>
                  <a:pt x="414086" y="524568"/>
                </a:cubicBezTo>
                <a:cubicBezTo>
                  <a:pt x="416328" y="513311"/>
                  <a:pt x="414834" y="515562"/>
                  <a:pt x="414086" y="500553"/>
                </a:cubicBezTo>
                <a:cubicBezTo>
                  <a:pt x="349058" y="483293"/>
                  <a:pt x="293000" y="474287"/>
                  <a:pt x="223487" y="454775"/>
                </a:cubicBezTo>
                <a:close/>
                <a:moveTo>
                  <a:pt x="438004" y="459278"/>
                </a:moveTo>
                <a:cubicBezTo>
                  <a:pt x="428288" y="477289"/>
                  <a:pt x="440247" y="510309"/>
                  <a:pt x="433520" y="535825"/>
                </a:cubicBezTo>
                <a:cubicBezTo>
                  <a:pt x="432025" y="541078"/>
                  <a:pt x="426793" y="544080"/>
                  <a:pt x="424550" y="549333"/>
                </a:cubicBezTo>
                <a:cubicBezTo>
                  <a:pt x="420066" y="562841"/>
                  <a:pt x="419318" y="577850"/>
                  <a:pt x="414086" y="588356"/>
                </a:cubicBezTo>
                <a:cubicBezTo>
                  <a:pt x="406612" y="602615"/>
                  <a:pt x="395400" y="614622"/>
                  <a:pt x="389420" y="630382"/>
                </a:cubicBezTo>
                <a:cubicBezTo>
                  <a:pt x="424550" y="625879"/>
                  <a:pt x="464913" y="606367"/>
                  <a:pt x="452953" y="568845"/>
                </a:cubicBezTo>
                <a:cubicBezTo>
                  <a:pt x="459680" y="563591"/>
                  <a:pt x="464913" y="559089"/>
                  <a:pt x="473135" y="559839"/>
                </a:cubicBezTo>
                <a:cubicBezTo>
                  <a:pt x="487336" y="581602"/>
                  <a:pt x="497053" y="613872"/>
                  <a:pt x="488083" y="646141"/>
                </a:cubicBezTo>
                <a:cubicBezTo>
                  <a:pt x="491821" y="637886"/>
                  <a:pt x="499295" y="634134"/>
                  <a:pt x="506022" y="628130"/>
                </a:cubicBezTo>
                <a:cubicBezTo>
                  <a:pt x="527698" y="592109"/>
                  <a:pt x="500043" y="541078"/>
                  <a:pt x="516487" y="502805"/>
                </a:cubicBezTo>
                <a:cubicBezTo>
                  <a:pt x="527698" y="478790"/>
                  <a:pt x="548627" y="469034"/>
                  <a:pt x="571050" y="452524"/>
                </a:cubicBezTo>
                <a:cubicBezTo>
                  <a:pt x="539657" y="439766"/>
                  <a:pt x="493316" y="442018"/>
                  <a:pt x="457438" y="432262"/>
                </a:cubicBezTo>
                <a:cubicBezTo>
                  <a:pt x="456691" y="448021"/>
                  <a:pt x="443984" y="447271"/>
                  <a:pt x="438004" y="459278"/>
                </a:cubicBezTo>
                <a:close/>
              </a:path>
            </a:pathLst>
          </a:custGeom>
          <a:solidFill>
            <a:srgbClr val="4874CB"/>
          </a:solidFill>
          <a:ln/>
        </p:spPr>
      </p:sp>
      <p:sp>
        <p:nvSpPr>
          <p:cNvPr id="31" name="Text 27"/>
          <p:cNvSpPr/>
          <p:nvPr/>
        </p:nvSpPr>
        <p:spPr>
          <a:xfrm>
            <a:off x="10158097" y="3656968"/>
            <a:ext cx="1291591" cy="676911"/>
          </a:xfrm>
          <a:prstGeom prst="rect">
            <a:avLst/>
          </a:prstGeom>
          <a:noFill/>
          <a:ln/>
        </p:spPr>
        <p:txBody>
          <a:bodyPr wrap="square" lIns="45720" tIns="91440" rIns="91440" bIns="45720" rtlCol="0" anchor="t"/>
          <a:lstStyle/>
          <a:p>
            <a:endParaRPr lang="en-US" sz="1600" dirty="0"/>
          </a:p>
        </p:txBody>
      </p:sp>
      <p:sp>
        <p:nvSpPr>
          <p:cNvPr id="32" name="Text 28"/>
          <p:cNvSpPr/>
          <p:nvPr/>
        </p:nvSpPr>
        <p:spPr>
          <a:xfrm>
            <a:off x="6984368" y="2960372"/>
            <a:ext cx="4901565" cy="1015663"/>
          </a:xfrm>
          <a:prstGeom prst="rect">
            <a:avLst/>
          </a:prstGeom>
          <a:noFill/>
          <a:ln/>
        </p:spPr>
        <p:txBody>
          <a:bodyPr wrap="square" lIns="91440" tIns="45720" rIns="91440" bIns="45720" rtlCol="0" anchor="t">
            <a:spAutoFit/>
          </a:bodyPr>
          <a:lstStyle/>
          <a:p>
            <a:pPr algn="ctr"/>
            <a:r>
              <a:rPr lang="en-US" sz="6000" b="1" dirty="0">
                <a:solidFill>
                  <a:srgbClr val="000000"/>
                </a:solidFill>
                <a:latin typeface="MiSans" pitchFamily="34" charset="0"/>
                <a:ea typeface="MiSans" pitchFamily="34" charset="-122"/>
                <a:cs typeface="MiSans" pitchFamily="34" charset="-120"/>
              </a:rPr>
              <a:t>CONTENTS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1EDE4"/>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6" y="1431291"/>
            <a:ext cx="8020685" cy="4495800"/>
          </a:xfrm>
          <a:prstGeom prst="rect">
            <a:avLst/>
          </a:prstGeom>
        </p:spPr>
      </p:pic>
      <p:sp>
        <p:nvSpPr>
          <p:cNvPr id="5" name="Text 2"/>
          <p:cNvSpPr/>
          <p:nvPr/>
        </p:nvSpPr>
        <p:spPr>
          <a:xfrm>
            <a:off x="4097976" y="883286"/>
            <a:ext cx="6527165" cy="4808220"/>
          </a:xfrm>
          <a:prstGeom prst="rect">
            <a:avLst/>
          </a:prstGeom>
          <a:noFill/>
          <a:ln/>
        </p:spPr>
        <p:txBody>
          <a:bodyPr wrap="square" lIns="91440" tIns="45720" rIns="91440" bIns="45720" rtlCol="0" anchor="t"/>
          <a:lstStyle/>
          <a:p>
            <a:pPr algn="ctr"/>
            <a:r>
              <a:rPr lang="en-US" sz="29999"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06</a:t>
            </a:r>
            <a:endParaRPr lang="en-US" sz="1600" dirty="0"/>
          </a:p>
        </p:txBody>
      </p:sp>
      <p:sp>
        <p:nvSpPr>
          <p:cNvPr id="6" name="Text 3"/>
          <p:cNvSpPr/>
          <p:nvPr/>
        </p:nvSpPr>
        <p:spPr>
          <a:xfrm>
            <a:off x="4411030" y="2993393"/>
            <a:ext cx="5901691"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Production Hardening</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2" y="4749803"/>
            <a:ext cx="1024891"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7" y="991874"/>
            <a:ext cx="1428115" cy="12160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5ECE3"/>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1-d2nf7lp8bjvh7rlj074g.jpeg"/>
          <p:cNvPicPr>
            <a:picLocks noChangeAspect="1"/>
          </p:cNvPicPr>
          <p:nvPr/>
        </p:nvPicPr>
        <p:blipFill>
          <a:blip r:embed="rId3"/>
          <a:stretch>
            <a:fillRect/>
          </a:stretch>
        </p:blipFill>
        <p:spPr>
          <a:xfrm>
            <a:off x="-499110" y="2050415"/>
            <a:ext cx="8829675" cy="4948555"/>
          </a:xfrm>
          <a:prstGeom prst="rect">
            <a:avLst/>
          </a:prstGeom>
        </p:spPr>
      </p:pic>
      <p:pic>
        <p:nvPicPr>
          <p:cNvPr id="5" name="Image 1" descr="https://kimi-img.moonshot.cn/pub/slides/slides_tmpl/image/25-08-27-20:02:31-d2nf7lp8bjvh7rlj074g.jpeg"/>
          <p:cNvPicPr>
            <a:picLocks noChangeAspect="1"/>
          </p:cNvPicPr>
          <p:nvPr/>
        </p:nvPicPr>
        <p:blipFill>
          <a:blip r:embed="rId3"/>
          <a:srcRect l="6" r="26130"/>
          <a:stretch/>
        </p:blipFill>
        <p:spPr>
          <a:xfrm>
            <a:off x="-499110" y="2050415"/>
            <a:ext cx="6522720" cy="4948555"/>
          </a:xfrm>
          <a:prstGeom prst="rect">
            <a:avLst/>
          </a:prstGeom>
        </p:spPr>
      </p:pic>
      <p:sp>
        <p:nvSpPr>
          <p:cNvPr id="6" name="Shape 2"/>
          <p:cNvSpPr/>
          <p:nvPr/>
        </p:nvSpPr>
        <p:spPr>
          <a:xfrm>
            <a:off x="2080261" y="1242699"/>
            <a:ext cx="9847580" cy="1557655"/>
          </a:xfrm>
          <a:prstGeom prst="roundRect">
            <a:avLst/>
          </a:prstGeom>
          <a:solidFill>
            <a:srgbClr val="D8AF8A">
              <a:alpha val="18824"/>
            </a:srgbClr>
          </a:solidFill>
          <a:ln/>
        </p:spPr>
      </p:sp>
      <p:sp>
        <p:nvSpPr>
          <p:cNvPr id="7" name="Text 3"/>
          <p:cNvSpPr/>
          <p:nvPr/>
        </p:nvSpPr>
        <p:spPr>
          <a:xfrm>
            <a:off x="2080261" y="1242699"/>
            <a:ext cx="9847580" cy="1557655"/>
          </a:xfrm>
          <a:prstGeom prst="rect">
            <a:avLst/>
          </a:prstGeom>
          <a:noFill/>
          <a:ln/>
        </p:spPr>
        <p:txBody>
          <a:bodyPr wrap="square" lIns="45720" tIns="91440" rIns="91440" bIns="45720" rtlCol="0" anchor="ctr"/>
          <a:lstStyle/>
          <a:p>
            <a:endParaRPr lang="en-US" sz="1600" dirty="0"/>
          </a:p>
        </p:txBody>
      </p:sp>
      <p:pic>
        <p:nvPicPr>
          <p:cNvPr id="8" name="Image 2" descr="https://kimi-img.moonshot.cn/pub/slides/slides_tmpl/image/25-08-27-20:02:31-d2nf7lp8bjvh7rlj075g.png"/>
          <p:cNvPicPr>
            <a:picLocks noChangeAspect="1"/>
          </p:cNvPicPr>
          <p:nvPr/>
        </p:nvPicPr>
        <p:blipFill>
          <a:blip r:embed="rId4"/>
          <a:srcRect l="5" r="5"/>
          <a:stretch/>
        </p:blipFill>
        <p:spPr>
          <a:xfrm>
            <a:off x="7439660" y="-1231265"/>
            <a:ext cx="4848225" cy="6858000"/>
          </a:xfrm>
          <a:prstGeom prst="rect">
            <a:avLst/>
          </a:prstGeom>
        </p:spPr>
      </p:pic>
      <p:sp>
        <p:nvSpPr>
          <p:cNvPr id="9" name="Text 4"/>
          <p:cNvSpPr/>
          <p:nvPr/>
        </p:nvSpPr>
        <p:spPr>
          <a:xfrm>
            <a:off x="7635875" y="1083658"/>
            <a:ext cx="4064000" cy="400110"/>
          </a:xfrm>
          <a:prstGeom prst="rect">
            <a:avLst/>
          </a:prstGeom>
          <a:noFill/>
          <a:ln/>
        </p:spPr>
        <p:txBody>
          <a:bodyPr wrap="square" lIns="91440" tIns="45720" rIns="91440" bIns="45720" rtlCol="0" anchor="ctr">
            <a:spAutoFit/>
          </a:bodyPr>
          <a:lstStyle/>
          <a:p>
            <a:pPr algn="r"/>
            <a:r>
              <a:rPr lang="en-US" sz="2000" b="1" dirty="0">
                <a:solidFill>
                  <a:srgbClr val="000000"/>
                </a:solidFill>
                <a:latin typeface="MiSans" pitchFamily="34" charset="0"/>
                <a:ea typeface="MiSans" pitchFamily="34" charset="-122"/>
                <a:cs typeface="MiSans" pitchFamily="34" charset="-120"/>
              </a:rPr>
              <a:t>Blue-Green Deployment</a:t>
            </a:r>
            <a:endParaRPr lang="en-US" sz="1600" dirty="0"/>
          </a:p>
        </p:txBody>
      </p:sp>
      <p:sp>
        <p:nvSpPr>
          <p:cNvPr id="10" name="Text 5"/>
          <p:cNvSpPr/>
          <p:nvPr/>
        </p:nvSpPr>
        <p:spPr>
          <a:xfrm>
            <a:off x="2258064" y="1736093"/>
            <a:ext cx="9441815" cy="70621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Use two Deployments with distinct Celery worker names and queue bindings. This allows for seamless rollouts and rollbacks without message loss.</a:t>
            </a:r>
            <a:endParaRPr lang="en-US" sz="1600" dirty="0"/>
          </a:p>
        </p:txBody>
      </p:sp>
      <p:sp>
        <p:nvSpPr>
          <p:cNvPr id="11" name="Text 6"/>
          <p:cNvSpPr/>
          <p:nvPr/>
        </p:nvSpPr>
        <p:spPr>
          <a:xfrm>
            <a:off x="7635875" y="3075653"/>
            <a:ext cx="4064000" cy="400110"/>
          </a:xfrm>
          <a:prstGeom prst="rect">
            <a:avLst/>
          </a:prstGeom>
          <a:noFill/>
          <a:ln/>
        </p:spPr>
        <p:txBody>
          <a:bodyPr wrap="square" lIns="91440" tIns="45720" rIns="91440" bIns="45720" rtlCol="0" anchor="ctr">
            <a:spAutoFit/>
          </a:bodyPr>
          <a:lstStyle/>
          <a:p>
            <a:pPr algn="r"/>
            <a:r>
              <a:rPr lang="en-US" sz="2000" b="1" dirty="0">
                <a:solidFill>
                  <a:srgbClr val="000000"/>
                </a:solidFill>
                <a:latin typeface="MiSans" pitchFamily="34" charset="0"/>
                <a:ea typeface="MiSans" pitchFamily="34" charset="-122"/>
                <a:cs typeface="MiSans" pitchFamily="34" charset="-120"/>
              </a:rPr>
              <a:t>Canary Rollouts</a:t>
            </a:r>
            <a:endParaRPr lang="en-US" sz="1600" dirty="0"/>
          </a:p>
        </p:txBody>
      </p:sp>
      <p:sp>
        <p:nvSpPr>
          <p:cNvPr id="12" name="Text 7"/>
          <p:cNvSpPr/>
          <p:nvPr/>
        </p:nvSpPr>
        <p:spPr>
          <a:xfrm>
            <a:off x="8027035" y="3519806"/>
            <a:ext cx="3672840" cy="166648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Implement canary rollouts to gradually shift traffic to new versions. This reduces risk and ensures that new changes do not impact the entire system at once.</a:t>
            </a:r>
            <a:endParaRPr lang="en-US" sz="1600" dirty="0"/>
          </a:p>
        </p:txBody>
      </p:sp>
      <p:sp>
        <p:nvSpPr>
          <p:cNvPr id="13" name="Text 8"/>
          <p:cNvSpPr/>
          <p:nvPr/>
        </p:nvSpPr>
        <p:spPr>
          <a:xfrm>
            <a:off x="1061720" y="466726"/>
            <a:ext cx="5913120" cy="584775"/>
          </a:xfrm>
          <a:prstGeom prst="rect">
            <a:avLst/>
          </a:prstGeom>
          <a:noFill/>
          <a:ln/>
        </p:spPr>
        <p:txBody>
          <a:bodyPr wrap="square" lIns="91440" tIns="45720" rIns="91440" bIns="45720" rtlCol="0" anchor="t">
            <a:spAutoFit/>
          </a:bodyPr>
          <a:lstStyle/>
          <a:p>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Blue-Green &amp; Canary Rollouts</a:t>
            </a:r>
            <a:endParaRPr lang="en-US" sz="1600" dirty="0"/>
          </a:p>
        </p:txBody>
      </p:sp>
      <p:sp>
        <p:nvSpPr>
          <p:cNvPr id="14" name="Shape 9"/>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5" name="Text 10"/>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6" name="Shape 11"/>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7" name="Text 12"/>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9EEE8"/>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sp>
        <p:nvSpPr>
          <p:cNvPr id="4" name="Shape 2"/>
          <p:cNvSpPr/>
          <p:nvPr/>
        </p:nvSpPr>
        <p:spPr>
          <a:xfrm>
            <a:off x="342901" y="1417323"/>
            <a:ext cx="11571605" cy="1240791"/>
          </a:xfrm>
          <a:prstGeom prst="roundRect">
            <a:avLst/>
          </a:prstGeom>
          <a:solidFill>
            <a:srgbClr val="D8AF8A">
              <a:alpha val="18824"/>
            </a:srgbClr>
          </a:solidFill>
          <a:ln/>
        </p:spPr>
      </p:sp>
      <p:sp>
        <p:nvSpPr>
          <p:cNvPr id="5" name="Text 3"/>
          <p:cNvSpPr/>
          <p:nvPr/>
        </p:nvSpPr>
        <p:spPr>
          <a:xfrm>
            <a:off x="342901" y="1417323"/>
            <a:ext cx="11571605" cy="1240791"/>
          </a:xfrm>
          <a:prstGeom prst="rect">
            <a:avLst/>
          </a:prstGeom>
          <a:noFill/>
          <a:ln/>
        </p:spPr>
        <p:txBody>
          <a:bodyPr wrap="square" lIns="45720" tIns="91440" rIns="91440" bIns="45720" rtlCol="0" anchor="ctr"/>
          <a:lstStyle/>
          <a:p>
            <a:endParaRPr lang="en-US" sz="1600" dirty="0"/>
          </a:p>
        </p:txBody>
      </p:sp>
      <p:pic>
        <p:nvPicPr>
          <p:cNvPr id="6" name="Image 0" descr="https://kimi-img.moonshot.cn/pub/slides/slides_tmpl/image/25-08-27-20:02:35-d2nf7mp8bjvh7rlj07e0.png"/>
          <p:cNvPicPr>
            <a:picLocks noChangeAspect="1"/>
          </p:cNvPicPr>
          <p:nvPr/>
        </p:nvPicPr>
        <p:blipFill>
          <a:blip r:embed="rId3"/>
          <a:srcRect l="8" r="8"/>
          <a:stretch/>
        </p:blipFill>
        <p:spPr>
          <a:xfrm>
            <a:off x="-191135" y="2841625"/>
            <a:ext cx="7165340" cy="4015740"/>
          </a:xfrm>
          <a:prstGeom prst="rect">
            <a:avLst/>
          </a:prstGeom>
        </p:spPr>
      </p:pic>
      <p:sp>
        <p:nvSpPr>
          <p:cNvPr id="7" name="Text 4"/>
          <p:cNvSpPr/>
          <p:nvPr/>
        </p:nvSpPr>
        <p:spPr>
          <a:xfrm>
            <a:off x="7635875" y="4804186"/>
            <a:ext cx="4064000" cy="338554"/>
          </a:xfrm>
          <a:prstGeom prst="rect">
            <a:avLst/>
          </a:prstGeom>
          <a:noFill/>
          <a:ln/>
        </p:spPr>
        <p:txBody>
          <a:bodyPr wrap="square" lIns="91440" tIns="45720" rIns="91440" bIns="45720" rtlCol="0" anchor="ctr">
            <a:spAutoFit/>
          </a:bodyPr>
          <a:lstStyle/>
          <a:p>
            <a:pPr algn="r"/>
            <a:r>
              <a:rPr lang="en-US" sz="1600" b="1" dirty="0">
                <a:solidFill>
                  <a:srgbClr val="000000"/>
                </a:solidFill>
                <a:latin typeface="MiSans" pitchFamily="34" charset="0"/>
                <a:ea typeface="MiSans" pitchFamily="34" charset="-122"/>
                <a:cs typeface="MiSans" pitchFamily="34" charset="-120"/>
              </a:rPr>
              <a:t>Message Size and Archiving</a:t>
            </a:r>
            <a:endParaRPr lang="en-US" sz="1600" dirty="0"/>
          </a:p>
        </p:txBody>
      </p:sp>
      <p:sp>
        <p:nvSpPr>
          <p:cNvPr id="8" name="Text 5"/>
          <p:cNvSpPr/>
          <p:nvPr/>
        </p:nvSpPr>
        <p:spPr>
          <a:xfrm>
            <a:off x="6096003" y="5187315"/>
            <a:ext cx="5603875"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Keep task payloads under message size limits and archive completed results to cheap storage. This limits the blast radius in case of failures and ensures efficient resource usage.</a:t>
            </a:r>
            <a:endParaRPr lang="en-US" sz="1600" dirty="0"/>
          </a:p>
        </p:txBody>
      </p:sp>
      <p:sp>
        <p:nvSpPr>
          <p:cNvPr id="9" name="Text 6"/>
          <p:cNvSpPr/>
          <p:nvPr/>
        </p:nvSpPr>
        <p:spPr>
          <a:xfrm>
            <a:off x="7635875" y="3139215"/>
            <a:ext cx="4064000" cy="338554"/>
          </a:xfrm>
          <a:prstGeom prst="rect">
            <a:avLst/>
          </a:prstGeom>
          <a:noFill/>
          <a:ln/>
        </p:spPr>
        <p:txBody>
          <a:bodyPr wrap="square" lIns="91440" tIns="45720" rIns="91440" bIns="45720" rtlCol="0" anchor="ctr">
            <a:spAutoFit/>
          </a:bodyPr>
          <a:lstStyle/>
          <a:p>
            <a:pPr algn="r"/>
            <a:r>
              <a:rPr lang="en-US" sz="1600" b="1" dirty="0">
                <a:solidFill>
                  <a:srgbClr val="000000"/>
                </a:solidFill>
                <a:latin typeface="MiSans" pitchFamily="34" charset="0"/>
                <a:ea typeface="MiSans" pitchFamily="34" charset="-122"/>
                <a:cs typeface="MiSans" pitchFamily="34" charset="-120"/>
              </a:rPr>
              <a:t>Disaster Scenarios</a:t>
            </a:r>
            <a:endParaRPr lang="en-US" sz="1600" dirty="0"/>
          </a:p>
        </p:txBody>
      </p:sp>
      <p:sp>
        <p:nvSpPr>
          <p:cNvPr id="10" name="Text 7"/>
          <p:cNvSpPr/>
          <p:nvPr/>
        </p:nvSpPr>
        <p:spPr>
          <a:xfrm>
            <a:off x="6096003" y="3522346"/>
            <a:ext cx="5603875"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Test node failure, Availability Zone outages, and region failover scenarios. This ensures the system can handle various failure modes gracefully.</a:t>
            </a:r>
            <a:endParaRPr lang="en-US" sz="1600" dirty="0"/>
          </a:p>
        </p:txBody>
      </p:sp>
      <p:pic>
        <p:nvPicPr>
          <p:cNvPr id="11" name="Image 1" descr="https://kimi-img.moonshot.cn/pub/slides/slides_tmpl/image/25-08-27-20:02:31-d2nf7lp8bjvh7rlj075g.png"/>
          <p:cNvPicPr>
            <a:picLocks noChangeAspect="1"/>
          </p:cNvPicPr>
          <p:nvPr/>
        </p:nvPicPr>
        <p:blipFill>
          <a:blip r:embed="rId4"/>
          <a:srcRect l="5" r="5"/>
          <a:stretch/>
        </p:blipFill>
        <p:spPr>
          <a:xfrm>
            <a:off x="7343777" y="-1090929"/>
            <a:ext cx="4848225" cy="6858000"/>
          </a:xfrm>
          <a:prstGeom prst="rect">
            <a:avLst/>
          </a:prstGeom>
        </p:spPr>
      </p:pic>
      <p:sp>
        <p:nvSpPr>
          <p:cNvPr id="12" name="Text 8"/>
          <p:cNvSpPr/>
          <p:nvPr/>
        </p:nvSpPr>
        <p:spPr>
          <a:xfrm>
            <a:off x="7635875" y="1222723"/>
            <a:ext cx="4064000" cy="400110"/>
          </a:xfrm>
          <a:prstGeom prst="rect">
            <a:avLst/>
          </a:prstGeom>
          <a:noFill/>
          <a:ln/>
        </p:spPr>
        <p:txBody>
          <a:bodyPr wrap="square" lIns="91440" tIns="45720" rIns="91440" bIns="45720" rtlCol="0" anchor="ctr">
            <a:spAutoFit/>
          </a:bodyPr>
          <a:lstStyle/>
          <a:p>
            <a:pPr algn="r"/>
            <a:r>
              <a:rPr lang="en-US" sz="2000" b="1" dirty="0">
                <a:solidFill>
                  <a:srgbClr val="000000"/>
                </a:solidFill>
                <a:latin typeface="MiSans" pitchFamily="34" charset="0"/>
                <a:ea typeface="MiSans" pitchFamily="34" charset="-122"/>
                <a:cs typeface="MiSans" pitchFamily="34" charset="-120"/>
              </a:rPr>
              <a:t>Backup and Restore</a:t>
            </a:r>
            <a:endParaRPr lang="en-US" sz="1600" dirty="0"/>
          </a:p>
        </p:txBody>
      </p:sp>
      <p:sp>
        <p:nvSpPr>
          <p:cNvPr id="13" name="Text 9"/>
          <p:cNvSpPr/>
          <p:nvPr/>
        </p:nvSpPr>
        <p:spPr>
          <a:xfrm>
            <a:off x="534035" y="1895477"/>
            <a:ext cx="11165840" cy="706219"/>
          </a:xfrm>
          <a:prstGeom prst="rect">
            <a:avLst/>
          </a:prstGeom>
          <a:noFill/>
          <a:ln/>
        </p:spPr>
        <p:txBody>
          <a:bodyPr wrap="square" lIns="91440" tIns="45720" rIns="91440" bIns="45720" rtlCol="0" anchor="t">
            <a:spAutoFit/>
          </a:bodyPr>
          <a:lstStyle/>
          <a:p>
            <a:pPr>
              <a:lnSpc>
                <a:spcPct val="130000"/>
              </a:lnSpc>
            </a:pPr>
            <a:r>
              <a:rPr lang="en-US" sz="1600" dirty="0">
                <a:solidFill>
                  <a:srgbClr val="000000"/>
                </a:solidFill>
                <a:latin typeface="MiSans" pitchFamily="34" charset="0"/>
                <a:ea typeface="MiSans" pitchFamily="34" charset="-122"/>
                <a:cs typeface="MiSans" pitchFamily="34" charset="-120"/>
              </a:rPr>
              <a:t>Regularly back up broker metadata and result backend data. Document restore procedures to ensure quick recovery in case of failures.</a:t>
            </a:r>
            <a:endParaRPr lang="en-US" sz="1600" dirty="0"/>
          </a:p>
        </p:txBody>
      </p:sp>
      <p:sp>
        <p:nvSpPr>
          <p:cNvPr id="14" name="Text 10"/>
          <p:cNvSpPr/>
          <p:nvPr/>
        </p:nvSpPr>
        <p:spPr>
          <a:xfrm>
            <a:off x="1061720" y="466726"/>
            <a:ext cx="5913120" cy="584775"/>
          </a:xfrm>
          <a:prstGeom prst="rect">
            <a:avLst/>
          </a:prstGeom>
          <a:noFill/>
          <a:ln/>
        </p:spPr>
        <p:txBody>
          <a:bodyPr wrap="square" lIns="91440" tIns="45720" rIns="91440" bIns="45720" rtlCol="0" anchor="t">
            <a:spAutoFit/>
          </a:bodyPr>
          <a:lstStyle/>
          <a:p>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Disaster Recovery Checklist</a:t>
            </a:r>
            <a:endParaRPr lang="en-US" sz="1600" dirty="0"/>
          </a:p>
        </p:txBody>
      </p:sp>
      <p:sp>
        <p:nvSpPr>
          <p:cNvPr id="15" name="Shape 11"/>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6" name="Text 12"/>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7" name="Shape 13"/>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8" name="Text 14"/>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123190"/>
            <a:ext cx="12192000" cy="7056755"/>
          </a:xfrm>
          <a:prstGeom prst="rect">
            <a:avLst/>
          </a:prstGeom>
          <a:solidFill>
            <a:srgbClr val="F1E5D5"/>
          </a:solidFill>
          <a:ln/>
        </p:spPr>
      </p:sp>
      <p:sp>
        <p:nvSpPr>
          <p:cNvPr id="3" name="Text 1"/>
          <p:cNvSpPr/>
          <p:nvPr/>
        </p:nvSpPr>
        <p:spPr>
          <a:xfrm>
            <a:off x="0" y="-123190"/>
            <a:ext cx="12192000"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3-d2nf7m98bjvh7rlj07d0.png"/>
          <p:cNvPicPr>
            <a:picLocks noChangeAspect="1"/>
          </p:cNvPicPr>
          <p:nvPr/>
        </p:nvPicPr>
        <p:blipFill>
          <a:blip r:embed="rId3"/>
          <a:stretch>
            <a:fillRect/>
          </a:stretch>
        </p:blipFill>
        <p:spPr>
          <a:xfrm>
            <a:off x="5490848" y="3060068"/>
            <a:ext cx="4645025" cy="567055"/>
          </a:xfrm>
          <a:prstGeom prst="rect">
            <a:avLst/>
          </a:prstGeom>
        </p:spPr>
      </p:pic>
      <p:sp>
        <p:nvSpPr>
          <p:cNvPr id="5" name="Shape 2"/>
          <p:cNvSpPr/>
          <p:nvPr/>
        </p:nvSpPr>
        <p:spPr>
          <a:xfrm>
            <a:off x="1059817" y="361949"/>
            <a:ext cx="10026015" cy="5439411"/>
          </a:xfrm>
          <a:prstGeom prst="ellipse">
            <a:avLst/>
          </a:prstGeom>
          <a:solidFill>
            <a:srgbClr val="FFFFFF">
              <a:alpha val="0"/>
            </a:srgbClr>
          </a:solidFill>
          <a:ln w="53975">
            <a:solidFill>
              <a:srgbClr val="F87C98"/>
            </a:solidFill>
            <a:prstDash val="solid"/>
          </a:ln>
        </p:spPr>
      </p:sp>
      <p:sp>
        <p:nvSpPr>
          <p:cNvPr id="6" name="Text 3"/>
          <p:cNvSpPr/>
          <p:nvPr/>
        </p:nvSpPr>
        <p:spPr>
          <a:xfrm>
            <a:off x="1059817" y="361949"/>
            <a:ext cx="10026015" cy="5439411"/>
          </a:xfrm>
          <a:prstGeom prst="rect">
            <a:avLst/>
          </a:prstGeom>
          <a:noFill/>
          <a:ln/>
        </p:spPr>
        <p:txBody>
          <a:bodyPr wrap="square" lIns="45720" tIns="91440" rIns="91440" bIns="45720" rtlCol="0" anchor="ctr"/>
          <a:lstStyle/>
          <a:p>
            <a:endParaRPr lang="en-US" sz="1600" dirty="0"/>
          </a:p>
        </p:txBody>
      </p:sp>
      <p:sp>
        <p:nvSpPr>
          <p:cNvPr id="7" name="Shape 4"/>
          <p:cNvSpPr/>
          <p:nvPr/>
        </p:nvSpPr>
        <p:spPr>
          <a:xfrm>
            <a:off x="5158105" y="4269743"/>
            <a:ext cx="8011160" cy="3679825"/>
          </a:xfrm>
          <a:prstGeom prst="rect">
            <a:avLst/>
          </a:prstGeom>
          <a:solidFill>
            <a:srgbClr val="F1E5D5"/>
          </a:solidFill>
          <a:ln/>
        </p:spPr>
      </p:sp>
      <p:sp>
        <p:nvSpPr>
          <p:cNvPr id="8" name="Text 5"/>
          <p:cNvSpPr/>
          <p:nvPr/>
        </p:nvSpPr>
        <p:spPr>
          <a:xfrm>
            <a:off x="5158105" y="4269743"/>
            <a:ext cx="8011160" cy="3679825"/>
          </a:xfrm>
          <a:prstGeom prst="rect">
            <a:avLst/>
          </a:prstGeom>
          <a:noFill/>
          <a:ln/>
        </p:spPr>
        <p:txBody>
          <a:bodyPr wrap="square" lIns="45720" tIns="91440" rIns="91440" bIns="45720" rtlCol="0" anchor="ctr"/>
          <a:lstStyle/>
          <a:p>
            <a:endParaRPr lang="en-US" sz="1600" dirty="0"/>
          </a:p>
        </p:txBody>
      </p:sp>
      <p:pic>
        <p:nvPicPr>
          <p:cNvPr id="9" name="Image 1" descr="https://kimi-img.moonshot.cn/pub/slides/slides_tmpl/image/25-08-27-20:02:35-d2nf7mp8bjvh7rlj07eg.png"/>
          <p:cNvPicPr>
            <a:picLocks noChangeAspect="1"/>
          </p:cNvPicPr>
          <p:nvPr/>
        </p:nvPicPr>
        <p:blipFill>
          <a:blip r:embed="rId4"/>
          <a:srcRect l="14" r="14"/>
          <a:stretch/>
        </p:blipFill>
        <p:spPr>
          <a:xfrm>
            <a:off x="1905" y="1789430"/>
            <a:ext cx="8321675" cy="4664711"/>
          </a:xfrm>
          <a:prstGeom prst="rect">
            <a:avLst/>
          </a:prstGeom>
        </p:spPr>
      </p:pic>
      <p:sp>
        <p:nvSpPr>
          <p:cNvPr id="10" name="Text 6"/>
          <p:cNvSpPr/>
          <p:nvPr/>
        </p:nvSpPr>
        <p:spPr>
          <a:xfrm>
            <a:off x="7708268" y="5183507"/>
            <a:ext cx="2691765" cy="461665"/>
          </a:xfrm>
          <a:prstGeom prst="rect">
            <a:avLst/>
          </a:prstGeom>
          <a:noFill/>
          <a:ln/>
        </p:spPr>
        <p:txBody>
          <a:bodyPr wrap="square" lIns="91440" tIns="45720" rIns="91440" bIns="45720" rtlCol="0" anchor="t">
            <a:spAutoFit/>
          </a:bodyPr>
          <a:lstStyle/>
          <a:p>
            <a:pPr algn="r"/>
            <a:r>
              <a:rPr lang="en-US" sz="2400" dirty="0">
                <a:solidFill>
                  <a:srgbClr val="000000"/>
                </a:solidFill>
                <a:latin typeface="MiSans" pitchFamily="34" charset="0"/>
                <a:ea typeface="MiSans" pitchFamily="34" charset="-122"/>
                <a:cs typeface="MiSans" pitchFamily="34" charset="-120"/>
              </a:rPr>
              <a:t>Kimi AI</a:t>
            </a:r>
            <a:endParaRPr lang="en-US" sz="1600" dirty="0"/>
          </a:p>
        </p:txBody>
      </p:sp>
      <p:sp>
        <p:nvSpPr>
          <p:cNvPr id="11" name="Text 7"/>
          <p:cNvSpPr/>
          <p:nvPr/>
        </p:nvSpPr>
        <p:spPr>
          <a:xfrm>
            <a:off x="6781168" y="5647693"/>
            <a:ext cx="3618865" cy="461665"/>
          </a:xfrm>
          <a:prstGeom prst="rect">
            <a:avLst/>
          </a:prstGeom>
          <a:noFill/>
          <a:ln/>
        </p:spPr>
        <p:txBody>
          <a:bodyPr wrap="square" lIns="91440" tIns="45720" rIns="91440" bIns="45720" rtlCol="0" anchor="t">
            <a:spAutoFit/>
          </a:bodyPr>
          <a:lstStyle/>
          <a:p>
            <a:pPr algn="r"/>
            <a:r>
              <a:rPr lang="en-US" sz="2400" dirty="0">
                <a:solidFill>
                  <a:srgbClr val="000000"/>
                </a:solidFill>
                <a:latin typeface="MiSans" pitchFamily="34" charset="0"/>
                <a:ea typeface="MiSans" pitchFamily="34" charset="-122"/>
                <a:cs typeface="MiSans" pitchFamily="34" charset="-120"/>
              </a:rPr>
              <a:t>2025/08/05</a:t>
            </a:r>
            <a:endParaRPr lang="en-US" sz="1600" dirty="0"/>
          </a:p>
        </p:txBody>
      </p:sp>
      <p:sp>
        <p:nvSpPr>
          <p:cNvPr id="12" name="Text 8"/>
          <p:cNvSpPr/>
          <p:nvPr/>
        </p:nvSpPr>
        <p:spPr>
          <a:xfrm>
            <a:off x="5158108" y="2083437"/>
            <a:ext cx="4778375" cy="976631"/>
          </a:xfrm>
          <a:prstGeom prst="rect">
            <a:avLst/>
          </a:prstGeom>
          <a:noFill/>
          <a:ln/>
        </p:spPr>
        <p:txBody>
          <a:bodyPr wrap="square" lIns="91440" tIns="45720" rIns="91440" bIns="45720" rtlCol="0" anchor="t"/>
          <a:lstStyle/>
          <a:p>
            <a:pPr algn="r"/>
            <a:r>
              <a:rPr lang="en-US" sz="6000" b="1" dirty="0">
                <a:solidFill>
                  <a:srgbClr val="000000"/>
                </a:solidFill>
                <a:latin typeface="MiSans" pitchFamily="34" charset="0"/>
                <a:ea typeface="MiSans" pitchFamily="34" charset="-122"/>
                <a:cs typeface="MiSans" pitchFamily="34" charset="-120"/>
              </a:rPr>
              <a:t>THANK YOU</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1EDE4"/>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6" y="1431291"/>
            <a:ext cx="8020685" cy="4495800"/>
          </a:xfrm>
          <a:prstGeom prst="rect">
            <a:avLst/>
          </a:prstGeom>
        </p:spPr>
      </p:pic>
      <p:sp>
        <p:nvSpPr>
          <p:cNvPr id="5" name="Text 2"/>
          <p:cNvSpPr/>
          <p:nvPr/>
        </p:nvSpPr>
        <p:spPr>
          <a:xfrm>
            <a:off x="4097976" y="883286"/>
            <a:ext cx="6527165" cy="4808220"/>
          </a:xfrm>
          <a:prstGeom prst="rect">
            <a:avLst/>
          </a:prstGeom>
          <a:noFill/>
          <a:ln/>
        </p:spPr>
        <p:txBody>
          <a:bodyPr wrap="square" lIns="91440" tIns="45720" rIns="91440" bIns="45720" rtlCol="0" anchor="t"/>
          <a:lstStyle/>
          <a:p>
            <a:pPr algn="ctr"/>
            <a:r>
              <a:rPr lang="en-US" sz="29999"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01</a:t>
            </a:r>
            <a:endParaRPr lang="en-US" sz="1600" dirty="0"/>
          </a:p>
        </p:txBody>
      </p:sp>
      <p:sp>
        <p:nvSpPr>
          <p:cNvPr id="6" name="Text 3"/>
          <p:cNvSpPr/>
          <p:nvPr/>
        </p:nvSpPr>
        <p:spPr>
          <a:xfrm>
            <a:off x="4411030" y="2993393"/>
            <a:ext cx="5901691"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Celery Fundamentals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2" y="4749803"/>
            <a:ext cx="1024891"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7" y="991874"/>
            <a:ext cx="1428115" cy="1216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1ECE6"/>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2-d2nf7m18bjvh7rlj076g.jpeg"/>
          <p:cNvPicPr>
            <a:picLocks noChangeAspect="1"/>
          </p:cNvPicPr>
          <p:nvPr/>
        </p:nvPicPr>
        <p:blipFill>
          <a:blip r:embed="rId3"/>
          <a:stretch>
            <a:fillRect/>
          </a:stretch>
        </p:blipFill>
        <p:spPr>
          <a:xfrm>
            <a:off x="2" y="4854607"/>
            <a:ext cx="3788228" cy="2122999"/>
          </a:xfrm>
          <a:prstGeom prst="rect">
            <a:avLst/>
          </a:prstGeom>
        </p:spPr>
      </p:pic>
      <p:sp>
        <p:nvSpPr>
          <p:cNvPr id="5" name="Text 2"/>
          <p:cNvSpPr/>
          <p:nvPr/>
        </p:nvSpPr>
        <p:spPr>
          <a:xfrm>
            <a:off x="590551" y="1609694"/>
            <a:ext cx="5988685" cy="2460161"/>
          </a:xfrm>
          <a:prstGeom prst="rect">
            <a:avLst/>
          </a:prstGeom>
          <a:noFill/>
          <a:ln/>
        </p:spPr>
        <p:txBody>
          <a:bodyPr wrap="square" lIns="91440" tIns="45720" rIns="91440" bIns="45720" rtlCol="0" anchor="t">
            <a:spAutoFit/>
          </a:bodyPr>
          <a:lstStyle/>
          <a:p>
            <a:pPr>
              <a:lnSpc>
                <a:spcPct val="130000"/>
              </a:lnSpc>
            </a:pPr>
            <a:r>
              <a:rPr lang="en-US" sz="2000" dirty="0">
                <a:solidFill>
                  <a:srgbClr val="404040"/>
                </a:solidFill>
                <a:latin typeface="MiSans" pitchFamily="34" charset="0"/>
                <a:ea typeface="MiSans" pitchFamily="34" charset="-122"/>
                <a:cs typeface="MiSans" pitchFamily="34" charset="-120"/>
              </a:rPr>
              <a:t>Celery converts blocking Python calls into asynchronous tasks, allowing applications to handle heavy workloads efficiently without blocking the main application flow. This decoupling is essential for scalable and responsive systems.</a:t>
            </a:r>
            <a:endParaRPr lang="en-US" sz="2000" dirty="0"/>
          </a:p>
        </p:txBody>
      </p:sp>
      <p:sp>
        <p:nvSpPr>
          <p:cNvPr id="6" name="Text 3"/>
          <p:cNvSpPr/>
          <p:nvPr/>
        </p:nvSpPr>
        <p:spPr>
          <a:xfrm>
            <a:off x="6906805" y="1162300"/>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Horizontal Scaling</a:t>
            </a:r>
            <a:endParaRPr lang="en-US" sz="1600" dirty="0"/>
          </a:p>
        </p:txBody>
      </p:sp>
      <p:sp>
        <p:nvSpPr>
          <p:cNvPr id="7" name="Text 4"/>
          <p:cNvSpPr/>
          <p:nvPr/>
        </p:nvSpPr>
        <p:spPr>
          <a:xfrm>
            <a:off x="6790694" y="1501510"/>
            <a:ext cx="4726305" cy="2460161"/>
          </a:xfrm>
          <a:prstGeom prst="rect">
            <a:avLst/>
          </a:prstGeom>
          <a:noFill/>
          <a:ln/>
        </p:spPr>
        <p:txBody>
          <a:bodyPr wrap="square" lIns="91440" tIns="45720" rIns="91440" bIns="45720" rtlCol="0" anchor="t">
            <a:spAutoFit/>
          </a:bodyPr>
          <a:lstStyle/>
          <a:p>
            <a:pPr>
              <a:lnSpc>
                <a:spcPct val="130000"/>
              </a:lnSpc>
            </a:pPr>
            <a:r>
              <a:rPr lang="en-US" sz="2000" dirty="0">
                <a:solidFill>
                  <a:srgbClr val="404040"/>
                </a:solidFill>
                <a:latin typeface="MiSans" pitchFamily="34" charset="0"/>
                <a:ea typeface="MiSans" pitchFamily="34" charset="-122"/>
                <a:cs typeface="MiSans" pitchFamily="34" charset="-120"/>
              </a:rPr>
              <a:t>By leveraging distributed message brokers like Redis or RabbitMQ, Celery enables horizontal scaling. More workers can be added to handle increased load, ensuring the system remains robust and fault-tolerant.</a:t>
            </a:r>
            <a:endParaRPr lang="en-US" sz="2000" dirty="0"/>
          </a:p>
        </p:txBody>
      </p:sp>
      <p:sp>
        <p:nvSpPr>
          <p:cNvPr id="8" name="Text 5"/>
          <p:cNvSpPr/>
          <p:nvPr/>
        </p:nvSpPr>
        <p:spPr>
          <a:xfrm>
            <a:off x="6790691" y="3873847"/>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Fault Tolerance</a:t>
            </a:r>
            <a:endParaRPr lang="en-US" sz="1600" dirty="0"/>
          </a:p>
        </p:txBody>
      </p:sp>
      <p:sp>
        <p:nvSpPr>
          <p:cNvPr id="9" name="Text 6"/>
          <p:cNvSpPr/>
          <p:nvPr/>
        </p:nvSpPr>
        <p:spPr>
          <a:xfrm>
            <a:off x="6790694" y="4300881"/>
            <a:ext cx="4726305" cy="2460161"/>
          </a:xfrm>
          <a:prstGeom prst="rect">
            <a:avLst/>
          </a:prstGeom>
          <a:noFill/>
          <a:ln/>
        </p:spPr>
        <p:txBody>
          <a:bodyPr wrap="square" lIns="91440" tIns="45720" rIns="91440" bIns="45720" rtlCol="0" anchor="t">
            <a:spAutoFit/>
          </a:bodyPr>
          <a:lstStyle/>
          <a:p>
            <a:pPr>
              <a:lnSpc>
                <a:spcPct val="130000"/>
              </a:lnSpc>
            </a:pPr>
            <a:r>
              <a:rPr lang="en-US" sz="2000" dirty="0">
                <a:solidFill>
                  <a:srgbClr val="404040"/>
                </a:solidFill>
                <a:latin typeface="MiSans" pitchFamily="34" charset="0"/>
                <a:ea typeface="MiSans" pitchFamily="34" charset="-122"/>
                <a:cs typeface="MiSans" pitchFamily="34" charset="-120"/>
              </a:rPr>
              <a:t>Celery’s architecture ensures that tasks are not lost in case of worker failures. The message broker holds tasks until they are successfully processed, providing a reliable mechanism for task execution.</a:t>
            </a:r>
            <a:endParaRPr lang="en-US" sz="2000" dirty="0"/>
          </a:p>
        </p:txBody>
      </p:sp>
      <p:sp>
        <p:nvSpPr>
          <p:cNvPr id="10" name="Text 7"/>
          <p:cNvSpPr/>
          <p:nvPr/>
        </p:nvSpPr>
        <p:spPr>
          <a:xfrm>
            <a:off x="1061720" y="466726"/>
            <a:ext cx="8183880" cy="584775"/>
          </a:xfrm>
          <a:prstGeom prst="rect">
            <a:avLst/>
          </a:prstGeom>
          <a:noFill/>
          <a:ln/>
        </p:spPr>
        <p:txBody>
          <a:bodyPr wrap="square" lIns="91440" tIns="45720" rIns="91440" bIns="45720" rtlCol="0" anchor="t">
            <a:spAutoFit/>
          </a:bodyPr>
          <a:lstStyle/>
          <a:p>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What Celery Does for Python Apps</a:t>
            </a:r>
            <a:endParaRPr lang="en-US" sz="1600" dirty="0"/>
          </a:p>
        </p:txBody>
      </p:sp>
      <p:sp>
        <p:nvSpPr>
          <p:cNvPr id="11" name="Shape 8"/>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2" name="Text 9"/>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3" name="Shape 10"/>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4" name="Text 11"/>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
        <p:nvSpPr>
          <p:cNvPr id="15" name="Text 12"/>
          <p:cNvSpPr/>
          <p:nvPr/>
        </p:nvSpPr>
        <p:spPr>
          <a:xfrm>
            <a:off x="590551" y="1241307"/>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Asynchronous Task Handling</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8F5F0"/>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1-d2nf7lp8bjvh7rlj0760.jpeg"/>
          <p:cNvPicPr>
            <a:picLocks noChangeAspect="1"/>
          </p:cNvPicPr>
          <p:nvPr/>
        </p:nvPicPr>
        <p:blipFill>
          <a:blip r:embed="rId3"/>
          <a:stretch>
            <a:fillRect/>
          </a:stretch>
        </p:blipFill>
        <p:spPr>
          <a:xfrm>
            <a:off x="0" y="2416810"/>
            <a:ext cx="7924800" cy="4441191"/>
          </a:xfrm>
          <a:prstGeom prst="rect">
            <a:avLst/>
          </a:prstGeom>
        </p:spPr>
      </p:pic>
      <p:sp>
        <p:nvSpPr>
          <p:cNvPr id="5" name="Text 2"/>
          <p:cNvSpPr/>
          <p:nvPr/>
        </p:nvSpPr>
        <p:spPr>
          <a:xfrm>
            <a:off x="5173984" y="1812294"/>
            <a:ext cx="5231479" cy="2139553"/>
          </a:xfrm>
          <a:prstGeom prst="rect">
            <a:avLst/>
          </a:prstGeom>
          <a:noFill/>
          <a:ln/>
        </p:spPr>
        <p:txBody>
          <a:bodyPr wrap="square" lIns="91440" tIns="45720" rIns="91440" bIns="45720" rtlCol="0" anchor="t"/>
          <a:lstStyle/>
          <a:p>
            <a:pPr>
              <a:lnSpc>
                <a:spcPct val="130000"/>
              </a:lnSpc>
            </a:pPr>
            <a:r>
              <a:rPr lang="en-US" dirty="0">
                <a:solidFill>
                  <a:srgbClr val="404040"/>
                </a:solidFill>
                <a:latin typeface="MiSans" pitchFamily="34" charset="0"/>
                <a:ea typeface="MiSans" pitchFamily="34" charset="-122"/>
                <a:cs typeface="MiSans" pitchFamily="34" charset="-120"/>
              </a:rPr>
              <a:t>A Celery task is a Python function decorated with @shared_task. It represents a unit of work that can be executed asynchronously. Tasks are the core building blocks of Celery’s functionality.</a:t>
            </a:r>
            <a:endParaRPr lang="en-US" sz="1600" dirty="0"/>
          </a:p>
        </p:txBody>
      </p:sp>
      <p:sp>
        <p:nvSpPr>
          <p:cNvPr id="6" name="Text 3"/>
          <p:cNvSpPr/>
          <p:nvPr/>
        </p:nvSpPr>
        <p:spPr>
          <a:xfrm>
            <a:off x="7323455" y="3971639"/>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Broker and Result Backend</a:t>
            </a:r>
            <a:endParaRPr lang="en-US" sz="1600" dirty="0"/>
          </a:p>
        </p:txBody>
      </p:sp>
      <p:sp>
        <p:nvSpPr>
          <p:cNvPr id="7" name="Text 4"/>
          <p:cNvSpPr/>
          <p:nvPr/>
        </p:nvSpPr>
        <p:spPr>
          <a:xfrm>
            <a:off x="7323455" y="4415793"/>
            <a:ext cx="4064000" cy="1986569"/>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The broker, such as Redis or RabbitMQ, holds the task queue, managing task distribution to workers. The result backend stores task outcomes, allowing for result retrieval and state management.</a:t>
            </a:r>
            <a:endParaRPr lang="en-US" sz="1600" dirty="0"/>
          </a:p>
        </p:txBody>
      </p:sp>
      <p:sp>
        <p:nvSpPr>
          <p:cNvPr id="8" name="Text 5"/>
          <p:cNvSpPr/>
          <p:nvPr/>
        </p:nvSpPr>
        <p:spPr>
          <a:xfrm>
            <a:off x="1061721" y="466725"/>
            <a:ext cx="8072329" cy="948731"/>
          </a:xfrm>
          <a:prstGeom prst="rect">
            <a:avLst/>
          </a:prstGeom>
          <a:noFill/>
          <a:ln/>
        </p:spPr>
        <p:txBody>
          <a:bodyPr wrap="square" lIns="91440" tIns="45720" rIns="91440" bIns="45720" rtlCol="0" anchor="t"/>
          <a:lstStyle/>
          <a:p>
            <a:r>
              <a:rPr lang="en-US" sz="3200" b="1" dirty="0">
                <a:gradFill flip="none" rotWithShape="0">
                  <a:gsLst>
                    <a:gs pos="0">
                      <a:srgbClr val="330867"/>
                    </a:gs>
                    <a:gs pos="100000">
                      <a:srgbClr val="30CFD0"/>
                    </a:gs>
                  </a:gsLst>
                  <a:lin ang="8220000" scaled="1"/>
                </a:gradFill>
                <a:latin typeface="MiSans" pitchFamily="34" charset="0"/>
                <a:ea typeface="MiSans" pitchFamily="34" charset="-122"/>
                <a:cs typeface="MiSans" pitchFamily="34" charset="-120"/>
              </a:rPr>
              <a:t>Tasks, Brokers, Results Explained</a:t>
            </a:r>
            <a:endParaRPr lang="en-US" sz="1600" dirty="0"/>
          </a:p>
        </p:txBody>
      </p:sp>
      <p:sp>
        <p:nvSpPr>
          <p:cNvPr id="9" name="Shape 6"/>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5E79B0"/>
              </a:gs>
              <a:gs pos="56000">
                <a:srgbClr val="60D6C2"/>
              </a:gs>
              <a:gs pos="100000">
                <a:srgbClr val="C5B2DE"/>
              </a:gs>
            </a:gsLst>
            <a:lin ang="2700000" scaled="1"/>
          </a:gradFill>
          <a:ln/>
        </p:spPr>
      </p:sp>
      <p:sp>
        <p:nvSpPr>
          <p:cNvPr id="10" name="Text 7"/>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1" name="Shape 8"/>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5E79B0"/>
              </a:gs>
              <a:gs pos="56000">
                <a:srgbClr val="60D6C2"/>
              </a:gs>
              <a:gs pos="100000">
                <a:srgbClr val="C5B2DE"/>
              </a:gs>
            </a:gsLst>
            <a:lin ang="2700000" scaled="1"/>
          </a:gradFill>
          <a:ln/>
        </p:spPr>
      </p:sp>
      <p:sp>
        <p:nvSpPr>
          <p:cNvPr id="12" name="Text 9"/>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
        <p:nvSpPr>
          <p:cNvPr id="13" name="Text 10"/>
          <p:cNvSpPr/>
          <p:nvPr/>
        </p:nvSpPr>
        <p:spPr>
          <a:xfrm>
            <a:off x="5173980" y="1368138"/>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Task Definition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1EDE4"/>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29-d2nf7l98bjvh7rlj06v0.png"/>
          <p:cNvPicPr>
            <a:picLocks noChangeAspect="1"/>
          </p:cNvPicPr>
          <p:nvPr/>
        </p:nvPicPr>
        <p:blipFill>
          <a:blip r:embed="rId3"/>
          <a:srcRect l="14" r="14"/>
          <a:stretch/>
        </p:blipFill>
        <p:spPr>
          <a:xfrm>
            <a:off x="1632906" y="1431291"/>
            <a:ext cx="8020685" cy="4495800"/>
          </a:xfrm>
          <a:prstGeom prst="rect">
            <a:avLst/>
          </a:prstGeom>
        </p:spPr>
      </p:pic>
      <p:sp>
        <p:nvSpPr>
          <p:cNvPr id="5" name="Text 2"/>
          <p:cNvSpPr/>
          <p:nvPr/>
        </p:nvSpPr>
        <p:spPr>
          <a:xfrm>
            <a:off x="4097976" y="883286"/>
            <a:ext cx="6527165" cy="4808220"/>
          </a:xfrm>
          <a:prstGeom prst="rect">
            <a:avLst/>
          </a:prstGeom>
          <a:noFill/>
          <a:ln/>
        </p:spPr>
        <p:txBody>
          <a:bodyPr wrap="square" lIns="91440" tIns="45720" rIns="91440" bIns="45720" rtlCol="0" anchor="t"/>
          <a:lstStyle/>
          <a:p>
            <a:pPr algn="ctr"/>
            <a:r>
              <a:rPr lang="en-US" sz="29999" b="1" dirty="0">
                <a:gradFill flip="none" rotWithShape="0">
                  <a:gsLst>
                    <a:gs pos="0">
                      <a:srgbClr val="FED34F"/>
                    </a:gs>
                    <a:gs pos="44000">
                      <a:srgbClr val="F0939E">
                        <a:alpha val="31000"/>
                      </a:srgbClr>
                    </a:gs>
                    <a:gs pos="75000">
                      <a:srgbClr val="FFE890">
                        <a:alpha val="8000"/>
                      </a:srgbClr>
                    </a:gs>
                    <a:gs pos="100000">
                      <a:srgbClr val="FFEEB1">
                        <a:alpha val="0"/>
                      </a:srgbClr>
                    </a:gs>
                  </a:gsLst>
                  <a:lin ang="5880000" scaled="1"/>
                </a:gradFill>
                <a:latin typeface="MiSans" pitchFamily="34" charset="0"/>
                <a:ea typeface="MiSans" pitchFamily="34" charset="-122"/>
                <a:cs typeface="MiSans" pitchFamily="34" charset="-120"/>
              </a:rPr>
              <a:t>02</a:t>
            </a:r>
            <a:endParaRPr lang="en-US" sz="1600" dirty="0"/>
          </a:p>
        </p:txBody>
      </p:sp>
      <p:sp>
        <p:nvSpPr>
          <p:cNvPr id="6" name="Text 3"/>
          <p:cNvSpPr/>
          <p:nvPr/>
        </p:nvSpPr>
        <p:spPr>
          <a:xfrm>
            <a:off x="4411030" y="2993393"/>
            <a:ext cx="5901691" cy="2182495"/>
          </a:xfrm>
          <a:prstGeom prst="rect">
            <a:avLst/>
          </a:prstGeom>
          <a:noFill/>
          <a:ln/>
        </p:spPr>
        <p:txBody>
          <a:bodyPr wrap="square" lIns="91440" tIns="45720" rIns="91440" bIns="45720" rtlCol="0" anchor="t"/>
          <a:lstStyle/>
          <a:p>
            <a:pPr algn="ctr">
              <a:lnSpc>
                <a:spcPct val="130000"/>
              </a:lnSpc>
            </a:pPr>
            <a:r>
              <a:rPr lang="en-US" sz="6000" b="1" dirty="0">
                <a:solidFill>
                  <a:srgbClr val="000000"/>
                </a:solidFill>
                <a:latin typeface="MiSans" pitchFamily="34" charset="0"/>
                <a:ea typeface="MiSans" pitchFamily="34" charset="-122"/>
                <a:cs typeface="MiSans" pitchFamily="34" charset="-120"/>
              </a:rPr>
              <a:t>Worker Design Patterns</a:t>
            </a:r>
            <a:endParaRPr lang="en-US" sz="1600" dirty="0"/>
          </a:p>
        </p:txBody>
      </p:sp>
      <p:pic>
        <p:nvPicPr>
          <p:cNvPr id="7" name="Image 1" descr="https://kimi-img.moonshot.cn/pub/slides/slides_tmpl/image/25-08-27-20:02:26-d2nf7kh8bjvh7rlj06sg.png"/>
          <p:cNvPicPr>
            <a:picLocks noChangeAspect="1"/>
          </p:cNvPicPr>
          <p:nvPr/>
        </p:nvPicPr>
        <p:blipFill>
          <a:blip r:embed="rId4"/>
          <a:stretch>
            <a:fillRect/>
          </a:stretch>
        </p:blipFill>
        <p:spPr>
          <a:xfrm>
            <a:off x="8478522" y="4749803"/>
            <a:ext cx="1024891" cy="941705"/>
          </a:xfrm>
          <a:prstGeom prst="rect">
            <a:avLst/>
          </a:prstGeom>
        </p:spPr>
      </p:pic>
      <p:pic>
        <p:nvPicPr>
          <p:cNvPr id="8" name="Image 2" descr="https://kimi-img.moonshot.cn/pub/slides/slides_tmpl/image/25-08-27-20:02:26-d2nf7kh8bjvh7rlj06tg.png"/>
          <p:cNvPicPr>
            <a:picLocks noChangeAspect="1"/>
          </p:cNvPicPr>
          <p:nvPr/>
        </p:nvPicPr>
        <p:blipFill>
          <a:blip r:embed="rId5"/>
          <a:stretch>
            <a:fillRect/>
          </a:stretch>
        </p:blipFill>
        <p:spPr>
          <a:xfrm rot="18240000">
            <a:off x="5381627" y="991874"/>
            <a:ext cx="1428115" cy="1216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EEE1D1"/>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2-d2nf7m18bjvh7rlj07a0.jpeg"/>
          <p:cNvPicPr>
            <a:picLocks noChangeAspect="1"/>
          </p:cNvPicPr>
          <p:nvPr/>
        </p:nvPicPr>
        <p:blipFill>
          <a:blip r:embed="rId3"/>
          <a:stretch>
            <a:fillRect/>
          </a:stretch>
        </p:blipFill>
        <p:spPr>
          <a:xfrm>
            <a:off x="-207645" y="2611120"/>
            <a:ext cx="8160385" cy="4573270"/>
          </a:xfrm>
          <a:prstGeom prst="rect">
            <a:avLst/>
          </a:prstGeom>
        </p:spPr>
      </p:pic>
      <p:sp>
        <p:nvSpPr>
          <p:cNvPr id="5" name="Text 2"/>
          <p:cNvSpPr/>
          <p:nvPr/>
        </p:nvSpPr>
        <p:spPr>
          <a:xfrm>
            <a:off x="455295" y="1371086"/>
            <a:ext cx="4064000" cy="369332"/>
          </a:xfrm>
          <a:prstGeom prst="rect">
            <a:avLst/>
          </a:prstGeom>
          <a:noFill/>
          <a:ln/>
        </p:spPr>
        <p:txBody>
          <a:bodyPr wrap="square" lIns="91440" tIns="45720" rIns="91440" bIns="45720" rtlCol="0" anchor="ctr">
            <a:spAutoFit/>
          </a:bodyPr>
          <a:lstStyle/>
          <a:p>
            <a:r>
              <a:rPr lang="en-US" b="1" dirty="0">
                <a:solidFill>
                  <a:srgbClr val="000000"/>
                </a:solidFill>
                <a:latin typeface="MiSans" pitchFamily="34" charset="0"/>
                <a:ea typeface="MiSans" pitchFamily="34" charset="-122"/>
                <a:cs typeface="MiSans" pitchFamily="34" charset="-120"/>
              </a:rPr>
              <a:t>Prefork Model</a:t>
            </a:r>
            <a:endParaRPr lang="en-US" sz="1600" dirty="0"/>
          </a:p>
        </p:txBody>
      </p:sp>
      <p:sp>
        <p:nvSpPr>
          <p:cNvPr id="6" name="Text 3"/>
          <p:cNvSpPr/>
          <p:nvPr/>
        </p:nvSpPr>
        <p:spPr>
          <a:xfrm>
            <a:off x="455295" y="1677035"/>
            <a:ext cx="6518911" cy="909608"/>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The prefork concurrency model isolates CPU-bound tasks, ensuring that each task runs in a separate process. This model is ideal for tasks that require significant CPU resources.</a:t>
            </a:r>
            <a:endParaRPr lang="en-US" sz="1600" dirty="0"/>
          </a:p>
        </p:txBody>
      </p:sp>
      <p:sp>
        <p:nvSpPr>
          <p:cNvPr id="7" name="Text 4"/>
          <p:cNvSpPr/>
          <p:nvPr/>
        </p:nvSpPr>
        <p:spPr>
          <a:xfrm>
            <a:off x="7247891" y="1371086"/>
            <a:ext cx="4064000" cy="369332"/>
          </a:xfrm>
          <a:prstGeom prst="rect">
            <a:avLst/>
          </a:prstGeom>
          <a:noFill/>
          <a:ln/>
        </p:spPr>
        <p:txBody>
          <a:bodyPr wrap="square" lIns="91440" tIns="45720" rIns="91440" bIns="45720" rtlCol="0" anchor="ctr">
            <a:spAutoFit/>
          </a:bodyPr>
          <a:lstStyle/>
          <a:p>
            <a:r>
              <a:rPr lang="en-US" b="1" dirty="0">
                <a:solidFill>
                  <a:srgbClr val="000000"/>
                </a:solidFill>
                <a:latin typeface="MiSans" pitchFamily="34" charset="0"/>
                <a:ea typeface="MiSans" pitchFamily="34" charset="-122"/>
                <a:cs typeface="MiSans" pitchFamily="34" charset="-120"/>
              </a:rPr>
              <a:t>Gevent Model</a:t>
            </a:r>
            <a:endParaRPr lang="en-US" sz="1600" dirty="0"/>
          </a:p>
        </p:txBody>
      </p:sp>
      <p:sp>
        <p:nvSpPr>
          <p:cNvPr id="8" name="Text 5"/>
          <p:cNvSpPr/>
          <p:nvPr/>
        </p:nvSpPr>
        <p:spPr>
          <a:xfrm>
            <a:off x="7247892" y="1677037"/>
            <a:ext cx="4690111" cy="118968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Gevent is suitable for I/O-bound tasks, providing high throughput by efficiently handling multiple I/O operations concurrently. It is ideal for tasks involving network requests or file I/O.</a:t>
            </a:r>
            <a:endParaRPr lang="en-US" sz="1600" dirty="0"/>
          </a:p>
        </p:txBody>
      </p:sp>
      <p:sp>
        <p:nvSpPr>
          <p:cNvPr id="9" name="Text 6"/>
          <p:cNvSpPr/>
          <p:nvPr/>
        </p:nvSpPr>
        <p:spPr>
          <a:xfrm>
            <a:off x="7247891" y="3060186"/>
            <a:ext cx="4064000" cy="369332"/>
          </a:xfrm>
          <a:prstGeom prst="rect">
            <a:avLst/>
          </a:prstGeom>
          <a:noFill/>
          <a:ln/>
        </p:spPr>
        <p:txBody>
          <a:bodyPr wrap="square" lIns="91440" tIns="45720" rIns="91440" bIns="45720" rtlCol="0" anchor="ctr">
            <a:spAutoFit/>
          </a:bodyPr>
          <a:lstStyle/>
          <a:p>
            <a:r>
              <a:rPr lang="en-US" b="1" dirty="0">
                <a:solidFill>
                  <a:srgbClr val="000000"/>
                </a:solidFill>
                <a:latin typeface="MiSans" pitchFamily="34" charset="0"/>
                <a:ea typeface="MiSans" pitchFamily="34" charset="-122"/>
                <a:cs typeface="MiSans" pitchFamily="34" charset="-120"/>
              </a:rPr>
              <a:t>Eventlet Model</a:t>
            </a:r>
            <a:endParaRPr lang="en-US" sz="1600" dirty="0"/>
          </a:p>
        </p:txBody>
      </p:sp>
      <p:sp>
        <p:nvSpPr>
          <p:cNvPr id="10" name="Text 7"/>
          <p:cNvSpPr/>
          <p:nvPr/>
        </p:nvSpPr>
        <p:spPr>
          <a:xfrm>
            <a:off x="7247892" y="3366137"/>
            <a:ext cx="4690111" cy="1189685"/>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Eventlet is another I/O-bound concurrency model that uses green threads to handle multiple tasks concurrently. It is similar to gevent but offers different performance characteristics.</a:t>
            </a:r>
            <a:endParaRPr lang="en-US" sz="1600" dirty="0"/>
          </a:p>
        </p:txBody>
      </p:sp>
      <p:sp>
        <p:nvSpPr>
          <p:cNvPr id="11" name="Text 8"/>
          <p:cNvSpPr/>
          <p:nvPr/>
        </p:nvSpPr>
        <p:spPr>
          <a:xfrm>
            <a:off x="7247891" y="4749286"/>
            <a:ext cx="4064000" cy="369332"/>
          </a:xfrm>
          <a:prstGeom prst="rect">
            <a:avLst/>
          </a:prstGeom>
          <a:noFill/>
          <a:ln/>
        </p:spPr>
        <p:txBody>
          <a:bodyPr wrap="square" lIns="91440" tIns="45720" rIns="91440" bIns="45720" rtlCol="0" anchor="ctr">
            <a:spAutoFit/>
          </a:bodyPr>
          <a:lstStyle/>
          <a:p>
            <a:r>
              <a:rPr lang="en-US" b="1" dirty="0">
                <a:solidFill>
                  <a:srgbClr val="000000"/>
                </a:solidFill>
                <a:latin typeface="MiSans" pitchFamily="34" charset="0"/>
                <a:ea typeface="MiSans" pitchFamily="34" charset="-122"/>
                <a:cs typeface="MiSans" pitchFamily="34" charset="-120"/>
              </a:rPr>
              <a:t>Memory Management</a:t>
            </a:r>
            <a:endParaRPr lang="en-US" sz="1600" dirty="0"/>
          </a:p>
        </p:txBody>
      </p:sp>
      <p:sp>
        <p:nvSpPr>
          <p:cNvPr id="12" name="Text 9"/>
          <p:cNvSpPr/>
          <p:nvPr/>
        </p:nvSpPr>
        <p:spPr>
          <a:xfrm>
            <a:off x="7247892" y="5055237"/>
            <a:ext cx="4690111" cy="1469761"/>
          </a:xfrm>
          <a:prstGeom prst="rect">
            <a:avLst/>
          </a:prstGeom>
          <a:noFill/>
          <a:ln/>
        </p:spPr>
        <p:txBody>
          <a:bodyPr wrap="square" lIns="91440" tIns="45720" rIns="91440" bIns="45720" rtlCol="0" anchor="t">
            <a:spAutoFit/>
          </a:bodyPr>
          <a:lstStyle/>
          <a:p>
            <a:pPr>
              <a:lnSpc>
                <a:spcPct val="130000"/>
              </a:lnSpc>
            </a:pPr>
            <a:r>
              <a:rPr lang="en-US" sz="1400" dirty="0">
                <a:solidFill>
                  <a:srgbClr val="404040"/>
                </a:solidFill>
                <a:latin typeface="MiSans" pitchFamily="34" charset="0"/>
                <a:ea typeface="MiSans" pitchFamily="34" charset="-122"/>
                <a:cs typeface="MiSans" pitchFamily="34" charset="-120"/>
              </a:rPr>
              <a:t>Configuring CELERY_WORKER_MAX_TASKS_PER_CHILD helps manage memory usage by limiting the number of tasks a worker process can handle before being restarted, preventing memory leaks.</a:t>
            </a:r>
            <a:endParaRPr lang="en-US" sz="1600" dirty="0"/>
          </a:p>
        </p:txBody>
      </p:sp>
      <p:sp>
        <p:nvSpPr>
          <p:cNvPr id="13" name="Text 10"/>
          <p:cNvSpPr/>
          <p:nvPr/>
        </p:nvSpPr>
        <p:spPr>
          <a:xfrm>
            <a:off x="1061720" y="466726"/>
            <a:ext cx="5913120" cy="1077218"/>
          </a:xfrm>
          <a:prstGeom prst="rect">
            <a:avLst/>
          </a:prstGeom>
          <a:noFill/>
          <a:ln/>
        </p:spPr>
        <p:txBody>
          <a:bodyPr wrap="square" lIns="91440" tIns="45720" rIns="91440" bIns="45720" rtlCol="0" anchor="t">
            <a:spAutoFit/>
          </a:bodyPr>
          <a:lstStyle/>
          <a:p>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Concurrency Models in Workers</a:t>
            </a:r>
            <a:endParaRPr lang="en-US" sz="1600" dirty="0"/>
          </a:p>
        </p:txBody>
      </p:sp>
      <p:sp>
        <p:nvSpPr>
          <p:cNvPr id="14" name="Shape 11"/>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5" name="Text 12"/>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6" name="Shape 13"/>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7" name="Text 14"/>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5F2ED"/>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27-d2nf7kp8bjvh7rlj06u0.jpeg"/>
          <p:cNvPicPr>
            <a:picLocks noChangeAspect="1"/>
          </p:cNvPicPr>
          <p:nvPr/>
        </p:nvPicPr>
        <p:blipFill>
          <a:blip r:embed="rId3"/>
          <a:stretch>
            <a:fillRect/>
          </a:stretch>
        </p:blipFill>
        <p:spPr>
          <a:xfrm>
            <a:off x="104775" y="1050289"/>
            <a:ext cx="9533891" cy="5342891"/>
          </a:xfrm>
          <a:prstGeom prst="rect">
            <a:avLst/>
          </a:prstGeom>
        </p:spPr>
      </p:pic>
      <p:sp>
        <p:nvSpPr>
          <p:cNvPr id="5" name="Text 2"/>
          <p:cNvSpPr/>
          <p:nvPr/>
        </p:nvSpPr>
        <p:spPr>
          <a:xfrm>
            <a:off x="1061720" y="466726"/>
            <a:ext cx="5913120" cy="1077218"/>
          </a:xfrm>
          <a:prstGeom prst="rect">
            <a:avLst/>
          </a:prstGeom>
          <a:noFill/>
          <a:ln/>
        </p:spPr>
        <p:txBody>
          <a:bodyPr wrap="square" lIns="91440" tIns="45720" rIns="91440" bIns="45720" rtlCol="0" anchor="t">
            <a:spAutoFit/>
          </a:bodyPr>
          <a:lstStyle/>
          <a:p>
            <a:r>
              <a:rPr lang="en-US" sz="3200" b="1" dirty="0">
                <a:gradFill flip="none" rotWithShape="0">
                  <a:gsLst>
                    <a:gs pos="0">
                      <a:srgbClr val="03BEC1"/>
                    </a:gs>
                    <a:gs pos="50000">
                      <a:srgbClr val="3474CB"/>
                    </a:gs>
                    <a:gs pos="100000">
                      <a:srgbClr val="8E52DF"/>
                    </a:gs>
                  </a:gsLst>
                  <a:lin ang="5400000" scaled="1"/>
                </a:gradFill>
                <a:latin typeface="MiSans" pitchFamily="34" charset="0"/>
                <a:ea typeface="MiSans" pitchFamily="34" charset="-122"/>
                <a:cs typeface="MiSans" pitchFamily="34" charset="-120"/>
              </a:rPr>
              <a:t>Idempotency &amp; Retry Strategies</a:t>
            </a:r>
            <a:endParaRPr lang="en-US" sz="1600" dirty="0"/>
          </a:p>
        </p:txBody>
      </p:sp>
      <p:sp>
        <p:nvSpPr>
          <p:cNvPr id="6" name="Shape 3"/>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7" name="Text 4"/>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8" name="Shape 5"/>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9" name="Text 6"/>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
        <p:nvSpPr>
          <p:cNvPr id="10" name="Text 7"/>
          <p:cNvSpPr/>
          <p:nvPr/>
        </p:nvSpPr>
        <p:spPr>
          <a:xfrm>
            <a:off x="5801360" y="4081751"/>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Idempotency and Retries</a:t>
            </a:r>
            <a:endParaRPr lang="en-US" sz="1600" dirty="0"/>
          </a:p>
        </p:txBody>
      </p:sp>
      <p:sp>
        <p:nvSpPr>
          <p:cNvPr id="11" name="Text 8"/>
          <p:cNvSpPr/>
          <p:nvPr/>
        </p:nvSpPr>
        <p:spPr>
          <a:xfrm>
            <a:off x="5801364" y="4481196"/>
            <a:ext cx="5936615" cy="1346394"/>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To ensure reliable task execution, tasks must be idempotent, meaning they can be safely retried without causing duplicate side effects. Use deterministic arguments, uuid slugs, and retry decorators with exponential backoff to achieve this.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207644" y="-123190"/>
            <a:ext cx="12672695" cy="7056755"/>
          </a:xfrm>
          <a:prstGeom prst="rect">
            <a:avLst/>
          </a:prstGeom>
          <a:solidFill>
            <a:srgbClr val="F4E7DF"/>
          </a:solidFill>
          <a:ln/>
        </p:spPr>
      </p:sp>
      <p:sp>
        <p:nvSpPr>
          <p:cNvPr id="3" name="Text 1"/>
          <p:cNvSpPr/>
          <p:nvPr/>
        </p:nvSpPr>
        <p:spPr>
          <a:xfrm>
            <a:off x="-207644" y="-123190"/>
            <a:ext cx="12672695" cy="7056755"/>
          </a:xfrm>
          <a:prstGeom prst="rect">
            <a:avLst/>
          </a:prstGeom>
          <a:noFill/>
          <a:ln/>
        </p:spPr>
        <p:txBody>
          <a:bodyPr wrap="square" lIns="45720" tIns="91440" rIns="91440" bIns="45720" rtlCol="0" anchor="ctr"/>
          <a:lstStyle/>
          <a:p>
            <a:endParaRPr lang="en-US" sz="1600" dirty="0"/>
          </a:p>
        </p:txBody>
      </p:sp>
      <p:pic>
        <p:nvPicPr>
          <p:cNvPr id="4" name="Image 0" descr="https://kimi-img.moonshot.cn/pub/slides/slides_tmpl/image/25-08-27-20:02:31-d2nf7lp8bjvh7rlj0720.jpeg"/>
          <p:cNvPicPr>
            <a:picLocks noChangeAspect="1"/>
          </p:cNvPicPr>
          <p:nvPr/>
        </p:nvPicPr>
        <p:blipFill>
          <a:blip r:embed="rId3"/>
          <a:stretch>
            <a:fillRect/>
          </a:stretch>
        </p:blipFill>
        <p:spPr>
          <a:xfrm>
            <a:off x="-207645" y="2289810"/>
            <a:ext cx="7924800" cy="4441190"/>
          </a:xfrm>
          <a:prstGeom prst="rect">
            <a:avLst/>
          </a:prstGeom>
        </p:spPr>
      </p:pic>
      <p:sp>
        <p:nvSpPr>
          <p:cNvPr id="5" name="Text 2"/>
          <p:cNvSpPr/>
          <p:nvPr/>
        </p:nvSpPr>
        <p:spPr>
          <a:xfrm>
            <a:off x="7632700" y="1558259"/>
            <a:ext cx="4064000" cy="400110"/>
          </a:xfrm>
          <a:prstGeom prst="rect">
            <a:avLst/>
          </a:prstGeom>
          <a:noFill/>
          <a:ln/>
        </p:spPr>
        <p:txBody>
          <a:bodyPr wrap="square" lIns="91440" tIns="45720" rIns="91440" bIns="45720" rtlCol="0" anchor="ctr">
            <a:spAutoFit/>
          </a:bodyPr>
          <a:lstStyle/>
          <a:p>
            <a:pPr algn="r"/>
            <a:r>
              <a:rPr lang="en-US" sz="2000" b="1" dirty="0">
                <a:solidFill>
                  <a:srgbClr val="000000"/>
                </a:solidFill>
                <a:latin typeface="MiSans" pitchFamily="34" charset="0"/>
                <a:ea typeface="MiSans" pitchFamily="34" charset="-122"/>
                <a:cs typeface="MiSans" pitchFamily="34" charset="-120"/>
              </a:rPr>
              <a:t>Task Routing</a:t>
            </a:r>
            <a:endParaRPr lang="en-US" sz="1600" dirty="0"/>
          </a:p>
        </p:txBody>
      </p:sp>
      <p:sp>
        <p:nvSpPr>
          <p:cNvPr id="6" name="Text 3"/>
          <p:cNvSpPr/>
          <p:nvPr/>
        </p:nvSpPr>
        <p:spPr>
          <a:xfrm>
            <a:off x="2898140" y="1957708"/>
            <a:ext cx="8798560" cy="706219"/>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Declare named queues and use task_routes to route tasks to specific workers. This allows for efficient workload management and ensures high-priority tasks are processed promptly.</a:t>
            </a:r>
            <a:endParaRPr lang="en-US" sz="1600" dirty="0"/>
          </a:p>
        </p:txBody>
      </p:sp>
      <p:sp>
        <p:nvSpPr>
          <p:cNvPr id="7" name="Text 4"/>
          <p:cNvSpPr/>
          <p:nvPr/>
        </p:nvSpPr>
        <p:spPr>
          <a:xfrm>
            <a:off x="7717155" y="3300699"/>
            <a:ext cx="4064000" cy="400110"/>
          </a:xfrm>
          <a:prstGeom prst="rect">
            <a:avLst/>
          </a:prstGeom>
          <a:noFill/>
          <a:ln/>
        </p:spPr>
        <p:txBody>
          <a:bodyPr wrap="square" lIns="91440" tIns="45720" rIns="91440" bIns="45720" rtlCol="0" anchor="ctr">
            <a:spAutoFit/>
          </a:bodyPr>
          <a:lstStyle/>
          <a:p>
            <a:r>
              <a:rPr lang="en-US" sz="2000" b="1" dirty="0">
                <a:solidFill>
                  <a:srgbClr val="000000"/>
                </a:solidFill>
                <a:latin typeface="MiSans" pitchFamily="34" charset="0"/>
                <a:ea typeface="MiSans" pitchFamily="34" charset="-122"/>
                <a:cs typeface="MiSans" pitchFamily="34" charset="-120"/>
              </a:rPr>
              <a:t>Worker Affinity</a:t>
            </a:r>
            <a:endParaRPr lang="en-US" sz="1600" dirty="0"/>
          </a:p>
        </p:txBody>
      </p:sp>
      <p:sp>
        <p:nvSpPr>
          <p:cNvPr id="8" name="Text 5"/>
          <p:cNvSpPr/>
          <p:nvPr/>
        </p:nvSpPr>
        <p:spPr>
          <a:xfrm>
            <a:off x="7717155" y="3700146"/>
            <a:ext cx="4064000" cy="1666482"/>
          </a:xfrm>
          <a:prstGeom prst="rect">
            <a:avLst/>
          </a:prstGeom>
          <a:noFill/>
          <a:ln/>
        </p:spPr>
        <p:txBody>
          <a:bodyPr wrap="square" lIns="91440" tIns="45720" rIns="91440" bIns="45720" rtlCol="0" anchor="t">
            <a:spAutoFit/>
          </a:bodyPr>
          <a:lstStyle/>
          <a:p>
            <a:pPr>
              <a:lnSpc>
                <a:spcPct val="130000"/>
              </a:lnSpc>
            </a:pPr>
            <a:r>
              <a:rPr lang="en-US" sz="1600" dirty="0">
                <a:solidFill>
                  <a:srgbClr val="404040"/>
                </a:solidFill>
                <a:latin typeface="MiSans" pitchFamily="34" charset="0"/>
                <a:ea typeface="MiSans" pitchFamily="34" charset="-122"/>
                <a:cs typeface="MiSans" pitchFamily="34" charset="-120"/>
              </a:rPr>
              <a:t>Dedicated worker deployments per queue enable independent scaling and resource allocation. This is crucial for handling different types of workloads efficiently in a Kubernetes environment.</a:t>
            </a:r>
            <a:endParaRPr lang="en-US" sz="1600" dirty="0"/>
          </a:p>
        </p:txBody>
      </p:sp>
      <p:sp>
        <p:nvSpPr>
          <p:cNvPr id="9" name="Text 6"/>
          <p:cNvSpPr/>
          <p:nvPr/>
        </p:nvSpPr>
        <p:spPr>
          <a:xfrm>
            <a:off x="1061720" y="466726"/>
            <a:ext cx="5913120" cy="1077218"/>
          </a:xfrm>
          <a:prstGeom prst="rect">
            <a:avLst/>
          </a:prstGeom>
          <a:noFill/>
          <a:ln/>
        </p:spPr>
        <p:txBody>
          <a:bodyPr wrap="square" lIns="91440" tIns="45720" rIns="91440" bIns="45720" rtlCol="0" anchor="t">
            <a:spAutoFit/>
          </a:bodyPr>
          <a:lstStyle/>
          <a:p>
            <a:r>
              <a:rPr lang="en-US" sz="3200" b="1" dirty="0">
                <a:gradFill flip="none" rotWithShape="0">
                  <a:gsLst>
                    <a:gs pos="0">
                      <a:srgbClr val="0250C5"/>
                    </a:gs>
                    <a:gs pos="100000">
                      <a:srgbClr val="D43F8D"/>
                    </a:gs>
                  </a:gsLst>
                  <a:lin ang="3600000" scaled="1"/>
                </a:gradFill>
                <a:latin typeface="MiSans" pitchFamily="34" charset="0"/>
                <a:ea typeface="MiSans" pitchFamily="34" charset="-122"/>
                <a:cs typeface="MiSans" pitchFamily="34" charset="-120"/>
              </a:rPr>
              <a:t>Routing &amp; Prioritizing Workloads</a:t>
            </a:r>
            <a:endParaRPr lang="en-US" sz="1600" dirty="0"/>
          </a:p>
        </p:txBody>
      </p:sp>
      <p:sp>
        <p:nvSpPr>
          <p:cNvPr id="10" name="Shape 7"/>
          <p:cNvSpPr/>
          <p:nvPr/>
        </p:nvSpPr>
        <p:spPr>
          <a:xfrm>
            <a:off x="1148716" y="1050292"/>
            <a:ext cx="5420995" cy="78105"/>
          </a:xfrm>
          <a:custGeom>
            <a:avLst/>
            <a:gdLst/>
            <a:ahLst/>
            <a:cxnLst/>
            <a:rect l="l" t="t" r="r" b="b"/>
            <a:pathLst>
              <a:path w="5420995" h="78105">
                <a:moveTo>
                  <a:pt x="2370" y="4463"/>
                </a:moveTo>
                <a:cubicBezTo>
                  <a:pt x="0" y="6695"/>
                  <a:pt x="2370" y="11158"/>
                  <a:pt x="4741" y="13389"/>
                </a:cubicBezTo>
                <a:cubicBezTo>
                  <a:pt x="92444" y="55789"/>
                  <a:pt x="234665" y="49095"/>
                  <a:pt x="360294" y="42400"/>
                </a:cubicBezTo>
                <a:cubicBezTo>
                  <a:pt x="400589" y="40168"/>
                  <a:pt x="438515" y="37937"/>
                  <a:pt x="471700" y="37937"/>
                </a:cubicBezTo>
                <a:cubicBezTo>
                  <a:pt x="763253" y="37937"/>
                  <a:pt x="1057177" y="46863"/>
                  <a:pt x="1341619" y="55789"/>
                </a:cubicBezTo>
                <a:cubicBezTo>
                  <a:pt x="1682950" y="64716"/>
                  <a:pt x="1682950" y="64716"/>
                  <a:pt x="1682950" y="64716"/>
                </a:cubicBezTo>
                <a:cubicBezTo>
                  <a:pt x="1943689" y="71410"/>
                  <a:pt x="2209168" y="69179"/>
                  <a:pt x="2465166" y="69179"/>
                </a:cubicBezTo>
                <a:cubicBezTo>
                  <a:pt x="2766201" y="66947"/>
                  <a:pt x="3074347" y="64716"/>
                  <a:pt x="3380122" y="75873"/>
                </a:cubicBezTo>
                <a:cubicBezTo>
                  <a:pt x="3600565" y="82568"/>
                  <a:pt x="3825748" y="80337"/>
                  <a:pt x="4043820" y="78105"/>
                </a:cubicBezTo>
                <a:cubicBezTo>
                  <a:pt x="4193153" y="75873"/>
                  <a:pt x="4347226" y="75873"/>
                  <a:pt x="4498928" y="75873"/>
                </a:cubicBezTo>
                <a:cubicBezTo>
                  <a:pt x="4596113" y="78105"/>
                  <a:pt x="4693297" y="73642"/>
                  <a:pt x="4788111" y="69179"/>
                </a:cubicBezTo>
                <a:cubicBezTo>
                  <a:pt x="4913740" y="62484"/>
                  <a:pt x="5044109" y="58021"/>
                  <a:pt x="5172108" y="64716"/>
                </a:cubicBezTo>
                <a:cubicBezTo>
                  <a:pt x="5193441" y="64716"/>
                  <a:pt x="5214774" y="66947"/>
                  <a:pt x="5238478" y="69179"/>
                </a:cubicBezTo>
                <a:cubicBezTo>
                  <a:pt x="5300107" y="75873"/>
                  <a:pt x="5371218" y="84800"/>
                  <a:pt x="5418625" y="62484"/>
                </a:cubicBezTo>
                <a:cubicBezTo>
                  <a:pt x="5420995" y="62484"/>
                  <a:pt x="5423365" y="58021"/>
                  <a:pt x="5420995" y="53558"/>
                </a:cubicBezTo>
                <a:cubicBezTo>
                  <a:pt x="5418625" y="51326"/>
                  <a:pt x="5416254" y="49095"/>
                  <a:pt x="5411514" y="51326"/>
                </a:cubicBezTo>
                <a:cubicBezTo>
                  <a:pt x="5368847" y="71410"/>
                  <a:pt x="5300107" y="62484"/>
                  <a:pt x="5238478" y="55789"/>
                </a:cubicBezTo>
                <a:cubicBezTo>
                  <a:pt x="5214774" y="53558"/>
                  <a:pt x="5193441" y="51326"/>
                  <a:pt x="5174478" y="51326"/>
                </a:cubicBezTo>
                <a:cubicBezTo>
                  <a:pt x="5044109" y="44631"/>
                  <a:pt x="4913740" y="49095"/>
                  <a:pt x="4788111" y="55789"/>
                </a:cubicBezTo>
                <a:cubicBezTo>
                  <a:pt x="4693297" y="60252"/>
                  <a:pt x="4593742" y="64716"/>
                  <a:pt x="4498928" y="62484"/>
                </a:cubicBezTo>
                <a:cubicBezTo>
                  <a:pt x="4347226" y="62484"/>
                  <a:pt x="4193153" y="62484"/>
                  <a:pt x="4043820" y="64716"/>
                </a:cubicBezTo>
                <a:cubicBezTo>
                  <a:pt x="3825748" y="66947"/>
                  <a:pt x="3600565" y="71410"/>
                  <a:pt x="3380122" y="62484"/>
                </a:cubicBezTo>
                <a:cubicBezTo>
                  <a:pt x="3074347" y="51326"/>
                  <a:pt x="2766201" y="53558"/>
                  <a:pt x="2465166" y="55789"/>
                </a:cubicBezTo>
                <a:cubicBezTo>
                  <a:pt x="2209168" y="55789"/>
                  <a:pt x="1943689" y="58021"/>
                  <a:pt x="1682950" y="51326"/>
                </a:cubicBezTo>
                <a:cubicBezTo>
                  <a:pt x="1343990" y="42400"/>
                  <a:pt x="1343990" y="42400"/>
                  <a:pt x="1343990" y="42400"/>
                </a:cubicBezTo>
                <a:cubicBezTo>
                  <a:pt x="1057177" y="33474"/>
                  <a:pt x="763253" y="24547"/>
                  <a:pt x="471700" y="24547"/>
                </a:cubicBezTo>
                <a:cubicBezTo>
                  <a:pt x="438515" y="24547"/>
                  <a:pt x="400589" y="26779"/>
                  <a:pt x="360294" y="29010"/>
                </a:cubicBezTo>
                <a:cubicBezTo>
                  <a:pt x="237035" y="35705"/>
                  <a:pt x="94814" y="42400"/>
                  <a:pt x="11852" y="2232"/>
                </a:cubicBezTo>
                <a:cubicBezTo>
                  <a:pt x="9481" y="0"/>
                  <a:pt x="4741" y="0"/>
                  <a:pt x="2370" y="4463"/>
                </a:cubicBezTo>
                <a:close/>
              </a:path>
            </a:pathLst>
          </a:custGeom>
          <a:gradFill flip="none" rotWithShape="1">
            <a:gsLst>
              <a:gs pos="0">
                <a:srgbClr val="1BBEE9"/>
              </a:gs>
              <a:gs pos="100000">
                <a:srgbClr val="C570EA"/>
              </a:gs>
            </a:gsLst>
            <a:lin ang="18900000" scaled="1"/>
          </a:gradFill>
          <a:ln/>
        </p:spPr>
      </p:sp>
      <p:sp>
        <p:nvSpPr>
          <p:cNvPr id="11" name="Text 8"/>
          <p:cNvSpPr/>
          <p:nvPr/>
        </p:nvSpPr>
        <p:spPr>
          <a:xfrm>
            <a:off x="1148716" y="1050292"/>
            <a:ext cx="5420995" cy="78105"/>
          </a:xfrm>
          <a:prstGeom prst="rect">
            <a:avLst/>
          </a:prstGeom>
          <a:noFill/>
          <a:ln/>
        </p:spPr>
        <p:txBody>
          <a:bodyPr wrap="square" lIns="34291" tIns="68580" rIns="68580" bIns="34291" rtlCol="0" anchor="t"/>
          <a:lstStyle/>
          <a:p>
            <a:endParaRPr lang="en-US" sz="1600" dirty="0"/>
          </a:p>
        </p:txBody>
      </p:sp>
      <p:sp>
        <p:nvSpPr>
          <p:cNvPr id="12" name="Shape 9"/>
          <p:cNvSpPr/>
          <p:nvPr/>
        </p:nvSpPr>
        <p:spPr>
          <a:xfrm rot="2160000">
            <a:off x="372745" y="587375"/>
            <a:ext cx="853440" cy="321311"/>
          </a:xfrm>
          <a:custGeom>
            <a:avLst/>
            <a:gdLst/>
            <a:ahLst/>
            <a:cxnLst/>
            <a:rect l="l" t="t" r="r" b="b"/>
            <a:pathLst>
              <a:path w="853440" h="321310">
                <a:moveTo>
                  <a:pt x="65948" y="176329"/>
                </a:moveTo>
                <a:cubicBezTo>
                  <a:pt x="58189" y="160655"/>
                  <a:pt x="34913" y="160655"/>
                  <a:pt x="15517" y="152818"/>
                </a:cubicBezTo>
                <a:cubicBezTo>
                  <a:pt x="0" y="133226"/>
                  <a:pt x="15517" y="105797"/>
                  <a:pt x="23276" y="74450"/>
                </a:cubicBezTo>
                <a:cubicBezTo>
                  <a:pt x="31034" y="54858"/>
                  <a:pt x="34913" y="19592"/>
                  <a:pt x="46551" y="3918"/>
                </a:cubicBezTo>
                <a:cubicBezTo>
                  <a:pt x="58189" y="0"/>
                  <a:pt x="73706" y="3918"/>
                  <a:pt x="93103" y="7837"/>
                </a:cubicBezTo>
                <a:cubicBezTo>
                  <a:pt x="100861" y="15674"/>
                  <a:pt x="100861" y="0"/>
                  <a:pt x="112499" y="3918"/>
                </a:cubicBezTo>
                <a:cubicBezTo>
                  <a:pt x="236636" y="31347"/>
                  <a:pt x="372410" y="74450"/>
                  <a:pt x="500426" y="101879"/>
                </a:cubicBezTo>
                <a:cubicBezTo>
                  <a:pt x="546977" y="113634"/>
                  <a:pt x="589649" y="125389"/>
                  <a:pt x="643959" y="137145"/>
                </a:cubicBezTo>
                <a:cubicBezTo>
                  <a:pt x="655597" y="141063"/>
                  <a:pt x="674993" y="141063"/>
                  <a:pt x="686631" y="144981"/>
                </a:cubicBezTo>
                <a:cubicBezTo>
                  <a:pt x="698269" y="148900"/>
                  <a:pt x="713786" y="164573"/>
                  <a:pt x="729303" y="176329"/>
                </a:cubicBezTo>
                <a:cubicBezTo>
                  <a:pt x="768096" y="207676"/>
                  <a:pt x="822406" y="242942"/>
                  <a:pt x="853440" y="266452"/>
                </a:cubicBezTo>
                <a:cubicBezTo>
                  <a:pt x="853440" y="266452"/>
                  <a:pt x="853440" y="274289"/>
                  <a:pt x="849561" y="278207"/>
                </a:cubicBezTo>
                <a:cubicBezTo>
                  <a:pt x="845681" y="286044"/>
                  <a:pt x="818527" y="286044"/>
                  <a:pt x="803009" y="289963"/>
                </a:cubicBezTo>
                <a:cubicBezTo>
                  <a:pt x="764217" y="293881"/>
                  <a:pt x="740941" y="301718"/>
                  <a:pt x="702148" y="313473"/>
                </a:cubicBezTo>
                <a:cubicBezTo>
                  <a:pt x="686631" y="317392"/>
                  <a:pt x="663356" y="325228"/>
                  <a:pt x="651718" y="321310"/>
                </a:cubicBezTo>
                <a:cubicBezTo>
                  <a:pt x="620684" y="321310"/>
                  <a:pt x="574132" y="297800"/>
                  <a:pt x="539219" y="289963"/>
                </a:cubicBezTo>
                <a:cubicBezTo>
                  <a:pt x="384048" y="250779"/>
                  <a:pt x="217239" y="203758"/>
                  <a:pt x="65948" y="176329"/>
                </a:cubicBezTo>
                <a:close/>
                <a:moveTo>
                  <a:pt x="659476" y="305636"/>
                </a:moveTo>
                <a:cubicBezTo>
                  <a:pt x="694390" y="301718"/>
                  <a:pt x="729303" y="289963"/>
                  <a:pt x="768096" y="282126"/>
                </a:cubicBezTo>
                <a:cubicBezTo>
                  <a:pt x="768096" y="262534"/>
                  <a:pt x="771975" y="242942"/>
                  <a:pt x="779734" y="227268"/>
                </a:cubicBezTo>
                <a:cubicBezTo>
                  <a:pt x="748700" y="207676"/>
                  <a:pt x="721545" y="188084"/>
                  <a:pt x="690511" y="164573"/>
                </a:cubicBezTo>
                <a:cubicBezTo>
                  <a:pt x="682752" y="168492"/>
                  <a:pt x="674993" y="172410"/>
                  <a:pt x="671114" y="184165"/>
                </a:cubicBezTo>
                <a:cubicBezTo>
                  <a:pt x="671114" y="195921"/>
                  <a:pt x="690511" y="195921"/>
                  <a:pt x="690511" y="207676"/>
                </a:cubicBezTo>
                <a:cubicBezTo>
                  <a:pt x="682752" y="223350"/>
                  <a:pt x="659476" y="211594"/>
                  <a:pt x="659476" y="239023"/>
                </a:cubicBezTo>
                <a:cubicBezTo>
                  <a:pt x="659476" y="250779"/>
                  <a:pt x="678873" y="246860"/>
                  <a:pt x="682752" y="258615"/>
                </a:cubicBezTo>
                <a:cubicBezTo>
                  <a:pt x="663356" y="266452"/>
                  <a:pt x="640080" y="278207"/>
                  <a:pt x="651718" y="301718"/>
                </a:cubicBezTo>
                <a:cubicBezTo>
                  <a:pt x="655597" y="305636"/>
                  <a:pt x="659476" y="305636"/>
                  <a:pt x="659476" y="305636"/>
                </a:cubicBezTo>
                <a:close/>
                <a:moveTo>
                  <a:pt x="643959" y="258615"/>
                </a:moveTo>
                <a:cubicBezTo>
                  <a:pt x="488788" y="215513"/>
                  <a:pt x="325859" y="176329"/>
                  <a:pt x="186205" y="144981"/>
                </a:cubicBezTo>
                <a:cubicBezTo>
                  <a:pt x="170688" y="192002"/>
                  <a:pt x="197843" y="192002"/>
                  <a:pt x="244394" y="203758"/>
                </a:cubicBezTo>
                <a:cubicBezTo>
                  <a:pt x="384048" y="239023"/>
                  <a:pt x="492668" y="266452"/>
                  <a:pt x="636201" y="301718"/>
                </a:cubicBezTo>
                <a:cubicBezTo>
                  <a:pt x="640080" y="301718"/>
                  <a:pt x="640080" y="301718"/>
                  <a:pt x="640080" y="301718"/>
                </a:cubicBezTo>
                <a:cubicBezTo>
                  <a:pt x="624563" y="289963"/>
                  <a:pt x="643959" y="266452"/>
                  <a:pt x="643959" y="258615"/>
                </a:cubicBezTo>
                <a:close/>
                <a:moveTo>
                  <a:pt x="667235" y="156737"/>
                </a:moveTo>
                <a:cubicBezTo>
                  <a:pt x="508185" y="121471"/>
                  <a:pt x="360772" y="82287"/>
                  <a:pt x="221119" y="39184"/>
                </a:cubicBezTo>
                <a:cubicBezTo>
                  <a:pt x="217239" y="54858"/>
                  <a:pt x="209481" y="66613"/>
                  <a:pt x="205601" y="82287"/>
                </a:cubicBezTo>
                <a:cubicBezTo>
                  <a:pt x="376289" y="137145"/>
                  <a:pt x="500426" y="164573"/>
                  <a:pt x="659476" y="199839"/>
                </a:cubicBezTo>
                <a:cubicBezTo>
                  <a:pt x="663356" y="199839"/>
                  <a:pt x="663356" y="199839"/>
                  <a:pt x="663356" y="199839"/>
                </a:cubicBezTo>
                <a:cubicBezTo>
                  <a:pt x="643959" y="188084"/>
                  <a:pt x="671114" y="160655"/>
                  <a:pt x="667235" y="156737"/>
                </a:cubicBezTo>
                <a:close/>
                <a:moveTo>
                  <a:pt x="647839" y="207676"/>
                </a:moveTo>
                <a:cubicBezTo>
                  <a:pt x="504305" y="180247"/>
                  <a:pt x="337497" y="133226"/>
                  <a:pt x="201722" y="94042"/>
                </a:cubicBezTo>
                <a:cubicBezTo>
                  <a:pt x="190084" y="105797"/>
                  <a:pt x="190084" y="125389"/>
                  <a:pt x="186205" y="133226"/>
                </a:cubicBezTo>
                <a:cubicBezTo>
                  <a:pt x="333617" y="168492"/>
                  <a:pt x="504305" y="211594"/>
                  <a:pt x="643959" y="246860"/>
                </a:cubicBezTo>
                <a:cubicBezTo>
                  <a:pt x="643959" y="235105"/>
                  <a:pt x="643959" y="219431"/>
                  <a:pt x="655597" y="211594"/>
                </a:cubicBezTo>
                <a:cubicBezTo>
                  <a:pt x="651718" y="211594"/>
                  <a:pt x="651718" y="207676"/>
                  <a:pt x="647839" y="207676"/>
                </a:cubicBezTo>
                <a:close/>
                <a:moveTo>
                  <a:pt x="170688" y="176329"/>
                </a:moveTo>
                <a:cubicBezTo>
                  <a:pt x="162929" y="137145"/>
                  <a:pt x="186205" y="78368"/>
                  <a:pt x="205601" y="35266"/>
                </a:cubicBezTo>
                <a:cubicBezTo>
                  <a:pt x="174567" y="27429"/>
                  <a:pt x="151292" y="23510"/>
                  <a:pt x="124137" y="19592"/>
                </a:cubicBezTo>
                <a:cubicBezTo>
                  <a:pt x="124137" y="27429"/>
                  <a:pt x="112499" y="58776"/>
                  <a:pt x="104740" y="39184"/>
                </a:cubicBezTo>
                <a:cubicBezTo>
                  <a:pt x="96982" y="54858"/>
                  <a:pt x="93103" y="66613"/>
                  <a:pt x="89223" y="82287"/>
                </a:cubicBezTo>
                <a:cubicBezTo>
                  <a:pt x="81465" y="105797"/>
                  <a:pt x="69827" y="148900"/>
                  <a:pt x="81465" y="160655"/>
                </a:cubicBezTo>
                <a:cubicBezTo>
                  <a:pt x="73706" y="156737"/>
                  <a:pt x="81465" y="137145"/>
                  <a:pt x="89223" y="137145"/>
                </a:cubicBezTo>
                <a:cubicBezTo>
                  <a:pt x="96982" y="141063"/>
                  <a:pt x="93103" y="164573"/>
                  <a:pt x="85344" y="164573"/>
                </a:cubicBezTo>
                <a:cubicBezTo>
                  <a:pt x="100861" y="168492"/>
                  <a:pt x="128016" y="176329"/>
                  <a:pt x="151292" y="180247"/>
                </a:cubicBezTo>
                <a:cubicBezTo>
                  <a:pt x="151292" y="172410"/>
                  <a:pt x="143533" y="160655"/>
                  <a:pt x="155171" y="156737"/>
                </a:cubicBezTo>
                <a:cubicBezTo>
                  <a:pt x="155171" y="156737"/>
                  <a:pt x="159050" y="156737"/>
                  <a:pt x="162929" y="156737"/>
                </a:cubicBezTo>
                <a:cubicBezTo>
                  <a:pt x="162929" y="168492"/>
                  <a:pt x="159050" y="180247"/>
                  <a:pt x="162929" y="180247"/>
                </a:cubicBezTo>
                <a:cubicBezTo>
                  <a:pt x="166809" y="184165"/>
                  <a:pt x="170688" y="184165"/>
                  <a:pt x="170688" y="176329"/>
                </a:cubicBezTo>
                <a:close/>
                <a:moveTo>
                  <a:pt x="93103" y="27429"/>
                </a:moveTo>
                <a:cubicBezTo>
                  <a:pt x="85344" y="19592"/>
                  <a:pt x="73706" y="19592"/>
                  <a:pt x="58189" y="19592"/>
                </a:cubicBezTo>
                <a:cubicBezTo>
                  <a:pt x="50431" y="58776"/>
                  <a:pt x="27155" y="97960"/>
                  <a:pt x="27155" y="141063"/>
                </a:cubicBezTo>
                <a:cubicBezTo>
                  <a:pt x="31034" y="148900"/>
                  <a:pt x="50431" y="148900"/>
                  <a:pt x="58189" y="152818"/>
                </a:cubicBezTo>
                <a:cubicBezTo>
                  <a:pt x="65948" y="109716"/>
                  <a:pt x="77585" y="74450"/>
                  <a:pt x="93103" y="27429"/>
                </a:cubicBezTo>
                <a:close/>
              </a:path>
            </a:pathLst>
          </a:custGeom>
          <a:gradFill flip="none" rotWithShape="1">
            <a:gsLst>
              <a:gs pos="0">
                <a:srgbClr val="1BBEE9"/>
              </a:gs>
              <a:gs pos="100000">
                <a:srgbClr val="C570EA"/>
              </a:gs>
            </a:gsLst>
            <a:lin ang="18900000" scaled="1"/>
          </a:gradFill>
          <a:ln/>
        </p:spPr>
      </p:sp>
      <p:sp>
        <p:nvSpPr>
          <p:cNvPr id="13" name="Text 10"/>
          <p:cNvSpPr/>
          <p:nvPr/>
        </p:nvSpPr>
        <p:spPr>
          <a:xfrm rot="2160000">
            <a:off x="372745" y="587375"/>
            <a:ext cx="853440" cy="321311"/>
          </a:xfrm>
          <a:prstGeom prst="rect">
            <a:avLst/>
          </a:prstGeom>
          <a:noFill/>
          <a:ln/>
        </p:spPr>
        <p:txBody>
          <a:bodyPr wrap="square" lIns="45720" tIns="91440" rIns="91440" bIns="45720" rtlCol="0" anchor="t"/>
          <a:lstStyle/>
          <a:p>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1177</Words>
  <Application>Microsoft Office PowerPoint</Application>
  <PresentationFormat>Widescreen</PresentationFormat>
  <Paragraphs>134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Celery on K8s: Python Workers</dc:title>
  <dc:subject>Celery on K8s: Python Workers</dc:subject>
  <dc:creator>Kimi</dc:creator>
  <cp:lastModifiedBy>Ahmad</cp:lastModifiedBy>
  <cp:revision>2</cp:revision>
  <dcterms:created xsi:type="dcterms:W3CDTF">2025-09-13T13:57:43Z</dcterms:created>
  <dcterms:modified xsi:type="dcterms:W3CDTF">2025-09-13T14:04:06Z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{"Label":"Celery on K8s: Python Workers","ContentProducer":"001191110108MACG2KBH8F10000","ProduceID":"d32nbe8r7lpnggoafrp0","ReservedCode1":"","ContentPropagator":"001191110108MACG2KBH8F20000","PropagateID":"d32nbe8r7lpnggoafrp0","ReservedCode2":""}</vt:lpwstr>
  </property>
</Properties>
</file>